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60" r:id="rId3"/>
    <p:sldId id="261" r:id="rId4"/>
    <p:sldId id="293" r:id="rId5"/>
    <p:sldId id="294" r:id="rId6"/>
    <p:sldId id="258" r:id="rId7"/>
    <p:sldId id="263" r:id="rId8"/>
    <p:sldId id="268" r:id="rId9"/>
    <p:sldId id="264" r:id="rId10"/>
    <p:sldId id="259" r:id="rId11"/>
    <p:sldId id="269" r:id="rId12"/>
    <p:sldId id="271" r:id="rId13"/>
    <p:sldId id="295" r:id="rId14"/>
    <p:sldId id="273" r:id="rId15"/>
    <p:sldId id="274" r:id="rId16"/>
    <p:sldId id="272" r:id="rId17"/>
    <p:sldId id="275" r:id="rId18"/>
    <p:sldId id="276" r:id="rId19"/>
    <p:sldId id="277" r:id="rId20"/>
    <p:sldId id="278" r:id="rId21"/>
    <p:sldId id="279" r:id="rId22"/>
    <p:sldId id="280" r:id="rId23"/>
    <p:sldId id="281" r:id="rId24"/>
    <p:sldId id="282" r:id="rId25"/>
    <p:sldId id="284" r:id="rId26"/>
    <p:sldId id="291" r:id="rId27"/>
    <p:sldId id="285" r:id="rId28"/>
    <p:sldId id="283" r:id="rId29"/>
    <p:sldId id="286" r:id="rId30"/>
    <p:sldId id="288" r:id="rId31"/>
    <p:sldId id="289" r:id="rId32"/>
    <p:sldId id="287"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74884" autoAdjust="0"/>
  </p:normalViewPr>
  <p:slideViewPr>
    <p:cSldViewPr snapToGrid="0">
      <p:cViewPr varScale="1">
        <p:scale>
          <a:sx n="86" d="100"/>
          <a:sy n="86" d="100"/>
        </p:scale>
        <p:origin x="12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0D645B-03B0-4259-84BF-6DA3BA722154}" type="datetimeFigureOut">
              <a:rPr lang="en-US" smtClean="0"/>
              <a:t>6/28/2024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57591-193A-41EF-AB39-19539918CC20}" type="slidenum">
              <a:rPr lang="en-US" smtClean="0"/>
              <a:t>‹#›</a:t>
            </a:fld>
            <a:endParaRPr lang="en-US"/>
          </a:p>
        </p:txBody>
      </p:sp>
    </p:spTree>
    <p:extLst>
      <p:ext uri="{BB962C8B-B14F-4D97-AF65-F5344CB8AC3E}">
        <p14:creationId xmlns:p14="http://schemas.microsoft.com/office/powerpoint/2010/main" val="350242886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0F5E2-FFE5-4B6A-9A9D-479D7C6AC420}"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E765E-A371-4684-B533-5BC7765C3240}" type="slidenum">
              <a:rPr lang="en-US" smtClean="0"/>
              <a:t>‹#›</a:t>
            </a:fld>
            <a:endParaRPr lang="en-US"/>
          </a:p>
        </p:txBody>
      </p:sp>
    </p:spTree>
    <p:extLst>
      <p:ext uri="{BB962C8B-B14F-4D97-AF65-F5344CB8AC3E}">
        <p14:creationId xmlns:p14="http://schemas.microsoft.com/office/powerpoint/2010/main" val="19927393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contents of this troubleshoot</a:t>
            </a:r>
            <a:r>
              <a:rPr lang="en-US" baseline="0" dirty="0" smtClean="0"/>
              <a:t> were created for facility personnel with little to no experience in electricity or solar. </a:t>
            </a:r>
          </a:p>
          <a:p>
            <a:endParaRPr lang="en-US" baseline="0" dirty="0" smtClean="0"/>
          </a:p>
          <a:p>
            <a:r>
              <a:rPr lang="en-US" dirty="0" smtClean="0"/>
              <a:t>1. Before beginning any troubleshoot, there is important information</a:t>
            </a:r>
            <a:r>
              <a:rPr lang="en-US" baseline="0" dirty="0" smtClean="0"/>
              <a:t> that must be looked over to ensure a seamless process. Like knowing the type shelter, where the load panel is located, and how to access the system.</a:t>
            </a:r>
          </a:p>
          <a:p>
            <a:endParaRPr lang="en-US" baseline="0" dirty="0" smtClean="0"/>
          </a:p>
          <a:p>
            <a:r>
              <a:rPr lang="en-US" baseline="0" dirty="0" smtClean="0"/>
              <a:t>2. We look at the issue at hand, is the receptacle not working or is the light not turning on at the shelter.</a:t>
            </a:r>
          </a:p>
          <a:p>
            <a:endParaRPr lang="en-US" baseline="0" dirty="0" smtClean="0"/>
          </a:p>
          <a:p>
            <a:r>
              <a:rPr lang="en-US" baseline="0" dirty="0" smtClean="0"/>
              <a:t>3. We locate the bypass switch at the enclosure/shed</a:t>
            </a:r>
          </a:p>
          <a:p>
            <a:endParaRPr lang="en-US" baseline="0" dirty="0" smtClean="0"/>
          </a:p>
          <a:p>
            <a:r>
              <a:rPr lang="en-US" baseline="0" dirty="0" smtClean="0"/>
              <a:t>4. Activating the Bypass switch</a:t>
            </a:r>
          </a:p>
          <a:p>
            <a:endParaRPr lang="en-US" baseline="0" dirty="0" smtClean="0"/>
          </a:p>
          <a:p>
            <a:r>
              <a:rPr lang="en-US" baseline="0" dirty="0" smtClean="0"/>
              <a:t>5. Put everything back and finish up</a:t>
            </a:r>
          </a:p>
          <a:p>
            <a:endParaRPr lang="en-US" baseline="0" dirty="0" smtClean="0"/>
          </a:p>
          <a:p>
            <a:r>
              <a:rPr lang="en-US" baseline="0" dirty="0" smtClean="0"/>
              <a:t>6. Check the load by seeing if the receptacle or light switch are in normal working order</a:t>
            </a:r>
          </a:p>
          <a:p>
            <a:endParaRPr lang="en-US" baseline="0" dirty="0" smtClean="0"/>
          </a:p>
          <a:p>
            <a:r>
              <a:rPr lang="en-US" baseline="0" dirty="0" smtClean="0"/>
              <a:t>7. Scheduling an inspection with a solar professional to look over any faults at the system</a:t>
            </a:r>
          </a:p>
          <a:p>
            <a:endParaRPr lang="en-US" baseline="0" dirty="0" smtClean="0"/>
          </a:p>
        </p:txBody>
      </p:sp>
      <p:sp>
        <p:nvSpPr>
          <p:cNvPr id="4" name="Slide Number Placeholder 3"/>
          <p:cNvSpPr>
            <a:spLocks noGrp="1"/>
          </p:cNvSpPr>
          <p:nvPr>
            <p:ph type="sldNum" sz="quarter" idx="10"/>
          </p:nvPr>
        </p:nvSpPr>
        <p:spPr/>
        <p:txBody>
          <a:bodyPr/>
          <a:lstStyle/>
          <a:p>
            <a:fld id="{33FE765E-A371-4684-B533-5BC7765C3240}" type="slidenum">
              <a:rPr lang="en-US" smtClean="0"/>
              <a:t>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0698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a:t>
            </a:r>
            <a:r>
              <a:rPr lang="en-US" baseline="0" dirty="0" smtClean="0"/>
              <a:t> issue with the receptacle or lights powered by the PV.</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60288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First thing to do if you are having</a:t>
            </a:r>
            <a:r>
              <a:rPr lang="en-US" baseline="0" dirty="0" smtClean="0"/>
              <a:t> electrical issues due to the PV is to check the labeled receptacle and/or light switches with their corresponding light.</a:t>
            </a:r>
          </a:p>
          <a:p>
            <a:endParaRPr lang="en-US" baseline="0" dirty="0" smtClean="0"/>
          </a:p>
          <a:p>
            <a:r>
              <a:rPr lang="en-US" baseline="0" dirty="0" smtClean="0"/>
              <a:t>Plug something into the receptacle to see if it works like the photo at the top. The picture shows a receptacle checker but a phone and charger can do the same. We are just seeing if you are able to place a load on the receptacle. </a:t>
            </a:r>
          </a:p>
          <a:p>
            <a:endParaRPr lang="en-US" baseline="0" dirty="0" smtClean="0"/>
          </a:p>
          <a:p>
            <a:r>
              <a:rPr lang="en-US" baseline="0" dirty="0" smtClean="0"/>
              <a:t>If a light is out, than we must flip its corresponding switch to see if any other lights connected on the same circuit turn on because you just may have a dead bulb that needs replacing. You also want to see if the light that is out is powered by the PV because that is what this guide is concerned about.</a:t>
            </a:r>
          </a:p>
          <a:p>
            <a:endParaRPr lang="en-US" baseline="0" dirty="0" smtClean="0"/>
          </a:p>
          <a:p>
            <a:r>
              <a:rPr lang="en-US" baseline="0" dirty="0" smtClean="0"/>
              <a:t>If you are certain that the receptacle or light switch is connected to the PV, then we need to move to the critical load panel to see if for whatever reason the breaker at the CLP tripped. </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8011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First thing to do if you are having</a:t>
            </a:r>
            <a:r>
              <a:rPr lang="en-US" baseline="0" dirty="0" smtClean="0"/>
              <a:t> electrical issues due to the PV is to check the labeled receptacle and/or light switches with their corresponding light.</a:t>
            </a:r>
          </a:p>
          <a:p>
            <a:endParaRPr lang="en-US" baseline="0" dirty="0" smtClean="0"/>
          </a:p>
          <a:p>
            <a:r>
              <a:rPr lang="en-US" baseline="0" dirty="0" smtClean="0"/>
              <a:t>Plug something into the receptacle to see if it works like the photo at the top. The picture shows a receptacle checker but a phone and charger can do the same. We are just seeing if you are able to place a load on the receptacle. </a:t>
            </a:r>
          </a:p>
          <a:p>
            <a:endParaRPr lang="en-US" baseline="0" dirty="0" smtClean="0"/>
          </a:p>
          <a:p>
            <a:r>
              <a:rPr lang="en-US" baseline="0" dirty="0" smtClean="0"/>
              <a:t>If a light is out, than we must flip its corresponding switch to see if any other lights connected on the same circuit turn on because you just may have a dead bulb that needs replacing. You also want to see if the light that is out is powered by the PV because that is what this guide is concerned about.</a:t>
            </a:r>
          </a:p>
          <a:p>
            <a:endParaRPr lang="en-US" baseline="0" dirty="0" smtClean="0"/>
          </a:p>
          <a:p>
            <a:r>
              <a:rPr lang="en-US" baseline="0" dirty="0" smtClean="0"/>
              <a:t>If you are certain that the receptacle or light switch is connected to the PV, then we need to move to the critical load panel to see if for whatever reason the breaker at the CLP tripped. </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11060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Once again, the variation of PV components</a:t>
            </a:r>
            <a:r>
              <a:rPr lang="en-US" baseline="0" dirty="0" smtClean="0"/>
              <a:t> location, orientation, and installation varies through each school. The school you may be working at can resemble some of the photos shown in this </a:t>
            </a:r>
            <a:r>
              <a:rPr lang="en-US" baseline="0" dirty="0" err="1" smtClean="0"/>
              <a:t>powerpoint</a:t>
            </a:r>
            <a:r>
              <a:rPr lang="en-US" baseline="0" dirty="0" smtClean="0"/>
              <a:t> but the concepts are the same. </a:t>
            </a:r>
          </a:p>
          <a:p>
            <a:pPr algn="l"/>
            <a:endParaRPr lang="en-US" baseline="0" dirty="0" smtClean="0"/>
          </a:p>
          <a:p>
            <a:pPr algn="l"/>
            <a:r>
              <a:rPr lang="en-US" baseline="0" dirty="0" smtClean="0"/>
              <a:t>The CLP will have each breaker labeled to what they power. Look for the label that corresponds to what you are working on. After locating the circuit that is having issues, reset the breaker if it has tripped. Once you reset the breaker, head back to the emergency shelter to check the light/receptacle that is having issues.</a:t>
            </a:r>
          </a:p>
          <a:p>
            <a:pPr algn="l"/>
            <a:endParaRPr lang="en-US" baseline="0" dirty="0" smtClean="0"/>
          </a:p>
          <a:p>
            <a:pPr algn="l"/>
            <a:r>
              <a:rPr lang="en-US" baseline="0" dirty="0" smtClean="0"/>
              <a:t>If resetting the breaker remedies the issue and you have power back on. Then you are done with your work getting the power back on and you don’t have to continue with the trouble shoot.</a:t>
            </a:r>
          </a:p>
          <a:p>
            <a:pPr algn="l"/>
            <a:endParaRPr lang="en-US" baseline="0" dirty="0" smtClean="0"/>
          </a:p>
          <a:p>
            <a:pPr algn="l"/>
            <a:r>
              <a:rPr lang="en-US" baseline="0" dirty="0" smtClean="0"/>
              <a:t>It may be beneficial to have a professional look at the system in case there is an issue at the BOS.</a:t>
            </a:r>
          </a:p>
          <a:p>
            <a:pPr algn="l"/>
            <a:endParaRPr lang="en-US" baseline="0" dirty="0" smtClean="0"/>
          </a:p>
          <a:p>
            <a:pPr algn="l"/>
            <a:r>
              <a:rPr lang="en-US" baseline="0" dirty="0" smtClean="0"/>
              <a:t>If flipping the breaker did not fix the problem, than more troubleshooting is needed, go to the next chapter.</a:t>
            </a:r>
            <a:endParaRPr lang="en-US" dirty="0"/>
          </a:p>
        </p:txBody>
      </p:sp>
      <p:sp>
        <p:nvSpPr>
          <p:cNvPr id="4" name="Slide Number Placeholder 3"/>
          <p:cNvSpPr>
            <a:spLocks noGrp="1"/>
          </p:cNvSpPr>
          <p:nvPr>
            <p:ph type="sldNum" sz="quarter" idx="5"/>
          </p:nvPr>
        </p:nvSpPr>
        <p:spPr/>
        <p:txBody>
          <a:bodyPr/>
          <a:lstStyle/>
          <a:p>
            <a:fld id="{F3D94AE6-1F81-4CCC-A751-9B234EB72795}" type="slidenum">
              <a:rPr lang="en-US" smtClean="0"/>
              <a:t>14</a:t>
            </a:fld>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69774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BOS stands for Balance of System. This is where</a:t>
            </a:r>
            <a:r>
              <a:rPr lang="en-US" baseline="0" dirty="0" smtClean="0"/>
              <a:t> the components of the PV system take DC electricity created from the solar and turn into useful AC electricity that is sent to the emergency shelter to power the lights and receptacles.</a:t>
            </a:r>
          </a:p>
          <a:p>
            <a:endParaRPr lang="en-US" baseline="0" dirty="0" smtClean="0"/>
          </a:p>
          <a:p>
            <a:r>
              <a:rPr lang="en-US" baseline="0" dirty="0" smtClean="0"/>
              <a:t>The pictures show both the outside and inside of where the BOS is kept inside an metal enclosure or shed.</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2098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we mentioned at the beginning of the troubleshoot, identifying where the PV system is at the school is crucial as we go down the trouble shoot to bypass the PV system.</a:t>
            </a:r>
          </a:p>
          <a:p>
            <a:endParaRPr lang="en-US" baseline="0" dirty="0" smtClean="0"/>
          </a:p>
          <a:p>
            <a:r>
              <a:rPr lang="en-US" baseline="0" dirty="0" smtClean="0"/>
              <a:t>The system is kept behind a locked gate to prevent children from getting injured and to prevent theft. The key for the lock is typically the same key used for other locks around the school.</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32905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school will have either</a:t>
            </a:r>
            <a:r>
              <a:rPr lang="en-US" baseline="0" dirty="0" smtClean="0"/>
              <a:t> an enclosure and a shed.</a:t>
            </a:r>
          </a:p>
          <a:p>
            <a:endParaRPr lang="en-US" baseline="0" dirty="0" smtClean="0"/>
          </a:p>
          <a:p>
            <a:r>
              <a:rPr lang="en-US" baseline="0" dirty="0" smtClean="0"/>
              <a:t>This is important because accessing the bypass switch in both is a different process.</a:t>
            </a:r>
          </a:p>
          <a:p>
            <a:endParaRPr lang="en-US" baseline="0" dirty="0" smtClean="0"/>
          </a:p>
          <a:p>
            <a:r>
              <a:rPr lang="en-US" baseline="0" dirty="0" smtClean="0"/>
              <a:t>We will walk you through into getting both systems</a:t>
            </a:r>
          </a:p>
          <a:p>
            <a:endParaRPr lang="en-US" baseline="0" dirty="0" smtClean="0"/>
          </a:p>
        </p:txBody>
      </p:sp>
      <p:sp>
        <p:nvSpPr>
          <p:cNvPr id="4" name="Slide Number Placeholder 3"/>
          <p:cNvSpPr>
            <a:spLocks noGrp="1"/>
          </p:cNvSpPr>
          <p:nvPr>
            <p:ph type="sldNum" sz="quarter" idx="10"/>
          </p:nvPr>
        </p:nvSpPr>
        <p:spPr/>
        <p:txBody>
          <a:bodyPr/>
          <a:lstStyle/>
          <a:p>
            <a:fld id="{33FE765E-A371-4684-B533-5BC7765C3240}" type="slidenum">
              <a:rPr lang="en-US" smtClean="0"/>
              <a:t>18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183122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enclosure requires to open up the metal panels to access the inside.</a:t>
            </a:r>
          </a:p>
          <a:p>
            <a:endParaRPr lang="en-US" dirty="0" smtClean="0"/>
          </a:p>
          <a:p>
            <a:r>
              <a:rPr lang="en-US" dirty="0" smtClean="0"/>
              <a:t>Fortunately, to access the bypass switch, you will only need to remove the left panel when facing the enclosure.</a:t>
            </a:r>
          </a:p>
          <a:p>
            <a:endParaRPr lang="en-US" dirty="0" smtClean="0"/>
          </a:p>
          <a:p>
            <a:r>
              <a:rPr lang="en-US" dirty="0" smtClean="0"/>
              <a:t>The panel doors are secure with a </a:t>
            </a:r>
            <a:r>
              <a:rPr lang="en-US" dirty="0" err="1" smtClean="0"/>
              <a:t>torx</a:t>
            </a:r>
            <a:r>
              <a:rPr lang="en-US" dirty="0" smtClean="0"/>
              <a:t> security bolt or, in some special cases, a hex tamper resistant bolt</a:t>
            </a:r>
          </a:p>
          <a:p>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975635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Underneath the power</a:t>
            </a:r>
            <a:r>
              <a:rPr lang="en-US" baseline="0" dirty="0" smtClean="0"/>
              <a:t> meter is magnetic key box. Inside the magnetic key box is a </a:t>
            </a:r>
            <a:r>
              <a:rPr lang="en-US" baseline="0" dirty="0" err="1" smtClean="0"/>
              <a:t>torx</a:t>
            </a:r>
            <a:r>
              <a:rPr lang="en-US" baseline="0" dirty="0" smtClean="0"/>
              <a:t> security bit or a hex tamper resistant bit, depending on your system, to remove the bolts off the panel doors. With the bit, you are able to access the BOS of system, remember only remove the left panel when facing the enclosure to access the bypass switch.</a:t>
            </a:r>
          </a:p>
          <a:p>
            <a:endParaRPr lang="en-US" baseline="0" dirty="0" smtClean="0"/>
          </a:p>
          <a:p>
            <a:r>
              <a:rPr lang="en-US" baseline="0" dirty="0" smtClean="0"/>
              <a:t>It is highly recommended to use a power drill to remove the bolts.</a:t>
            </a:r>
          </a:p>
          <a:p>
            <a:endParaRPr lang="en-US" baseline="0" dirty="0" smtClean="0"/>
          </a:p>
          <a:p>
            <a:r>
              <a:rPr lang="en-US" b="1" baseline="0" dirty="0" smtClean="0"/>
              <a:t>Caution: </a:t>
            </a:r>
            <a:r>
              <a:rPr lang="en-US" baseline="0" dirty="0" smtClean="0"/>
              <a:t>Due to the system being in natural elements, there may be some rusting and some sort of machine lubricant is recommended.</a:t>
            </a:r>
          </a:p>
          <a:p>
            <a:endParaRPr lang="en-US" baseline="0" dirty="0" smtClean="0"/>
          </a:p>
          <a:p>
            <a:r>
              <a:rPr lang="en-US" baseline="0" dirty="0" smtClean="0"/>
              <a:t>Also, when removing the panel after removing the security bolts, you may need to use a large flat head screw driver to pry the door by sliding it in between the panels.</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7446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left photo</a:t>
            </a:r>
            <a:r>
              <a:rPr lang="en-US" baseline="0" dirty="0" smtClean="0"/>
              <a:t> is the enclosure with all the panels removed, to access the bypass switch, only the left panel needs to be removed. The arrow on the photo points to where the bypass switch is located. </a:t>
            </a:r>
          </a:p>
          <a:p>
            <a:endParaRPr lang="en-US" baseline="0" dirty="0" smtClean="0"/>
          </a:p>
          <a:p>
            <a:r>
              <a:rPr lang="en-US" baseline="0" dirty="0" smtClean="0"/>
              <a:t>The picture on the top right shows the system in normal operation, the bypass switch is not activated, the loads are powered by the PV system.</a:t>
            </a:r>
          </a:p>
          <a:p>
            <a:endParaRPr lang="en-US" baseline="0" dirty="0" smtClean="0"/>
          </a:p>
          <a:p>
            <a:r>
              <a:rPr lang="en-US" baseline="0" dirty="0" smtClean="0"/>
              <a:t>Once located, go to the next chapter, “Activating the Bypass Switch.”</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7466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important information a person must know</a:t>
            </a:r>
            <a:r>
              <a:rPr lang="en-US" baseline="0" dirty="0" smtClean="0"/>
              <a:t> before beginning any troubleshoot. </a:t>
            </a:r>
          </a:p>
          <a:p>
            <a:endParaRPr lang="en-US" baseline="0" dirty="0" smtClean="0"/>
          </a:p>
          <a:p>
            <a:r>
              <a:rPr lang="en-US" baseline="0" dirty="0" smtClean="0"/>
              <a:t>The terminology used in this guide is typical jargon used by electricians and/or solar experts. A quick rundown of this vocab is beneficial in understanding what is being said or knowing the different names when referring to the same component.</a:t>
            </a:r>
          </a:p>
          <a:p>
            <a:endParaRPr lang="en-US" baseline="0" dirty="0" smtClean="0"/>
          </a:p>
          <a:p>
            <a:r>
              <a:rPr lang="en-US" baseline="0" dirty="0" smtClean="0"/>
              <a:t>Other important information that has to be know before the trouble shoot is where is the shelter located in the school? Is it a gym, cafeteria, or a set of classrooms?</a:t>
            </a:r>
          </a:p>
          <a:p>
            <a:endParaRPr lang="en-US" baseline="0" dirty="0" smtClean="0"/>
          </a:p>
          <a:p>
            <a:r>
              <a:rPr lang="en-US" baseline="0" dirty="0" smtClean="0"/>
              <a:t>What is powered by the PV system inside the shelter? Which lights, which receptacles, and which bathrooms? </a:t>
            </a:r>
          </a:p>
          <a:p>
            <a:endParaRPr lang="en-US" baseline="0" dirty="0" smtClean="0"/>
          </a:p>
          <a:p>
            <a:r>
              <a:rPr lang="en-US" baseline="0" dirty="0" smtClean="0"/>
              <a:t>Which components are important to me during this troubleshoot?</a:t>
            </a:r>
          </a:p>
          <a:p>
            <a:endParaRPr lang="en-US" baseline="0" dirty="0" smtClean="0"/>
          </a:p>
          <a:p>
            <a:r>
              <a:rPr lang="en-US" baseline="0" dirty="0" smtClean="0"/>
              <a:t>Where is the photovoltaic system on school grounds?</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FE765E-A371-4684-B533-5BC7765C3240}" type="slidenum">
              <a:rPr lang="en-US" smtClean="0"/>
              <a:t>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35273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BOS is kept in a locked shed right next to the array. A facility manager will have the key to the door. </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9454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bypass switch is located</a:t>
            </a:r>
            <a:r>
              <a:rPr lang="en-US" baseline="0" dirty="0" smtClean="0"/>
              <a:t> at the back of the shed. If you are inside the shed facing the BOS, bypass switch is located on the bottom left of the system. </a:t>
            </a:r>
          </a:p>
          <a:p>
            <a:endParaRPr lang="en-US" baseline="0" dirty="0" smtClean="0"/>
          </a:p>
          <a:p>
            <a:r>
              <a:rPr lang="en-US" baseline="0" dirty="0" smtClean="0"/>
              <a:t>The picture on the right has the bypass switch in its normal operation and the loads are being powered by the PV.</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located, go to the next chapter, “Activating the Bypass Switch.”</a:t>
            </a:r>
            <a:endParaRPr lang="en-US" dirty="0" smtClean="0"/>
          </a:p>
          <a:p>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0708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switch is located at your system, enclosure, or shed, we need to put it in bypass.</a:t>
            </a:r>
          </a:p>
          <a:p>
            <a:endParaRPr lang="en-US" dirty="0" smtClean="0"/>
          </a:p>
          <a:p>
            <a:r>
              <a:rPr lang="en-US" b="1" dirty="0" smtClean="0"/>
              <a:t>Caution:</a:t>
            </a:r>
            <a:r>
              <a:rPr lang="en-US" dirty="0" smtClean="0"/>
              <a:t> The bypass switch is designed to bypass the photovoltaic (PV) system and power the critical load panel with electricity from the utility. If your concern for bypassing the system is to get power at the receptacle or light switch, note that the PV system may have an issue and should be inspected by a trained electrician or solar professional. It is crucial for the PV system to be in normal operation and to ensure the battery parameters are met. The objective of the system is to keep the batteries charged in case of an emergency and power loss. If the system is failing and the batteries are not being charged, it can cause major damage to the batteries if they drop below a certain voltage.</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902887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By-Pass mode disconnects the PV system hardware and uses the utility grid to power the emergency loads through the emergency CLP.  This switch is used when the PV system fails, but the utility is still working.  </a:t>
            </a:r>
            <a:r>
              <a:rPr lang="en-US" sz="1200" i="1" dirty="0"/>
              <a:t>You do not have to rewire the CLP to get the emergency lights work during normal times.  </a:t>
            </a:r>
            <a:endParaRPr lang="en-US"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system can be switched between normal mode (non-power outage) and standby mode (PV system not working).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all of the PV system is working, leave this switch in Normal mode.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in By-Pass mode and the DC power panel side is not working, then the batteries may not be charging and will go bad.</a:t>
            </a:r>
          </a:p>
          <a:p>
            <a:endParaRPr lang="en-US" dirty="0"/>
          </a:p>
        </p:txBody>
      </p:sp>
      <p:sp>
        <p:nvSpPr>
          <p:cNvPr id="4" name="Slide Number Placeholder 3"/>
          <p:cNvSpPr>
            <a:spLocks noGrp="1"/>
          </p:cNvSpPr>
          <p:nvPr>
            <p:ph type="sldNum" sz="quarter" idx="5"/>
          </p:nvPr>
        </p:nvSpPr>
        <p:spPr/>
        <p:txBody>
          <a:bodyPr/>
          <a:lstStyle/>
          <a:p>
            <a:fld id="{F3D94AE6-1F81-4CCC-A751-9B234EB72795}" type="slidenum">
              <a:rPr lang="en-US" smtClean="0"/>
              <a:t>25</a:t>
            </a:fld>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57945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658AD6-4F5B-9946-953F-11EB4ED6ECB2}" type="slidenum">
              <a:rPr lang="en-US"/>
              <a:pPr/>
              <a:t>26</a:t>
            </a:fld>
            <a:endParaRPr lang="en-US"/>
          </a:p>
        </p:txBody>
      </p:sp>
      <p:sp>
        <p:nvSpPr>
          <p:cNvPr id="678914" name="Rectangle 2"/>
          <p:cNvSpPr>
            <a:spLocks noGrp="1" noRot="1" noChangeAspect="1" noChangeArrowheads="1" noTextEdit="1"/>
          </p:cNvSpPr>
          <p:nvPr>
            <p:ph type="sldImg"/>
          </p:nvPr>
        </p:nvSpPr>
        <p:spPr>
          <a:xfrm>
            <a:off x="609600" y="708025"/>
            <a:ext cx="6270625" cy="3527425"/>
          </a:xfrm>
          <a:ln cap="flat"/>
          <a:extLst>
            <a:ext uri="{FAA26D3D-D897-4be2-8F04-BA451C77F1D7}">
              <ma14:placeholderFlag xmlns:ma14="http://schemas.microsoft.com/office/mac/drawingml/2011/main" xmlns="" val="1"/>
            </a:ext>
          </a:extLst>
        </p:spPr>
      </p:sp>
      <p:sp>
        <p:nvSpPr>
          <p:cNvPr id="678915" name="Rectangle 3"/>
          <p:cNvSpPr>
            <a:spLocks noGrp="1" noChangeArrowheads="1"/>
          </p:cNvSpPr>
          <p:nvPr>
            <p:ph type="body" idx="1"/>
          </p:nvPr>
        </p:nvSpPr>
        <p:spPr>
          <a:ln/>
        </p:spPr>
        <p:txBody>
          <a:bodyPr lIns="103821" tIns="51086" rIns="103821" bIns="51086"/>
          <a:lstStyle/>
          <a:p>
            <a:pPr defTabSz="949478"/>
            <a:r>
              <a:rPr lang="en-US" dirty="0" smtClean="0"/>
              <a:t>This chart shows how the PV no longer powers the critical emergency</a:t>
            </a:r>
            <a:r>
              <a:rPr lang="en-US" baseline="0" dirty="0" smtClean="0"/>
              <a:t> load panel. The loads are now powered by the utility.</a:t>
            </a:r>
            <a:endParaRPr lang="en-US" dirty="0" smtClean="0"/>
          </a:p>
          <a:p>
            <a:pPr defTabSz="949478"/>
            <a:endParaRPr lang="en-US" dirty="0" smtClean="0"/>
          </a:p>
          <a:p>
            <a:pPr defTabSz="949478"/>
            <a:r>
              <a:rPr lang="en-US" dirty="0" smtClean="0"/>
              <a:t>This </a:t>
            </a:r>
            <a:r>
              <a:rPr lang="en-US" dirty="0"/>
              <a:t>is another version of the basic diagram showing the functional relationship of the components and the function of the By-Pass switch energizing the emergency loads with utility power when the PV system is not working and the weather is normal.  Notice the energy flow by the directional arrows and the position of the By-Pass switch.   The By-Pass switch is in the BOS enclosure and used to bypass the PV system.  Assume that the switch is in the Normal position when starting trouble shooting and the PV system is working.  </a:t>
            </a:r>
          </a:p>
        </p:txBody>
      </p:sp>
      <p:sp>
        <p:nvSpPr>
          <p:cNvPr id="2" name="Header Placeholder 1"/>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80157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activated the bypass switch.</a:t>
            </a:r>
            <a:r>
              <a:rPr lang="en-US" baseline="0" dirty="0" smtClean="0"/>
              <a:t> We can place everything as we left it.  Closing the enclosure will differ from closing the shed.</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46904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how we removed the metal panel</a:t>
            </a:r>
            <a:r>
              <a:rPr lang="en-US" baseline="0" dirty="0" smtClean="0"/>
              <a:t> off the enclosure, we will place the metal panel back onto the enclosure. It is recommended to use a power drill to drive the bolts. You may also need a sturdy screwdriver to hold up the metal panel to orient the panel to the threaded holes.</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697443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flipping the bypass switch, you can step out the shed and close the door. Just make sure it is locked once you are done in the shed.</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29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52802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go back to the emergency shelter and check if the receptacle or light regained power.</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30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655912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emergency</a:t>
            </a:r>
            <a:r>
              <a:rPr lang="en-US" baseline="0" dirty="0" smtClean="0"/>
              <a:t> critical load panel is no longer being powered by the PV. It is now powered by the utility. </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31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3629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vocabulary used in this guide can sometimes be a lot and challenging for an individual with minimal experience. Here is a list of a few vocabulary words and what they mean that will come up in the guide. Become familiar with these words or reference when needed.</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6100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thorough</a:t>
            </a:r>
            <a:r>
              <a:rPr lang="en-US" baseline="0" dirty="0" smtClean="0"/>
              <a:t> inspection needs to be done in order ensure that the PV system comes back to normal operation and is powering the critical emergency load panel.</a:t>
            </a:r>
          </a:p>
          <a:p>
            <a:endParaRPr lang="en-US" baseline="0" dirty="0" smtClean="0"/>
          </a:p>
          <a:p>
            <a:r>
              <a:rPr lang="en-US" baseline="0" dirty="0" smtClean="0"/>
              <a:t>The main focus of the system is to have batteries charged in case of an emergency and the utility goes down. The batteries can power the loads while utility comes back.</a:t>
            </a:r>
          </a:p>
          <a:p>
            <a:endParaRPr lang="en-US" baseline="0" dirty="0" smtClean="0"/>
          </a:p>
          <a:p>
            <a:r>
              <a:rPr lang="en-US" baseline="0" dirty="0" smtClean="0"/>
              <a:t>The batteries still can get charged even if the bypass switch is activated but a thorough inspection is advised to make sure the system is properly keeping the battery parameters met and the emergency critical load panel is being powered by the PV system.</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32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84184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vocabulary used in this guide can sometimes be a lot and challenging for an individual with minimal experience. Here is a list of a few vocabulary words and what they mean that will come up in the guide. Become familiar with these words or reference when needed.</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7911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a:t>
            </a:r>
            <a:r>
              <a:rPr lang="en-US" sz="1200" baseline="0" dirty="0" smtClean="0"/>
              <a:t> part of the school has been designated as the emergency shelter?</a:t>
            </a:r>
          </a:p>
          <a:p>
            <a:endParaRPr lang="en-US" sz="1200" baseline="0" dirty="0" smtClean="0"/>
          </a:p>
          <a:p>
            <a:r>
              <a:rPr lang="en-US" sz="1200" baseline="0" dirty="0" smtClean="0"/>
              <a:t>Gym</a:t>
            </a:r>
          </a:p>
          <a:p>
            <a:r>
              <a:rPr lang="en-US" sz="1200" baseline="0" dirty="0" smtClean="0"/>
              <a:t>Cafeteria</a:t>
            </a:r>
          </a:p>
          <a:p>
            <a:r>
              <a:rPr lang="en-US" sz="1200" baseline="0" dirty="0" smtClean="0"/>
              <a:t>Set of Classrooms</a:t>
            </a:r>
          </a:p>
          <a:p>
            <a:r>
              <a:rPr lang="en-US" sz="1200" baseline="0" dirty="0" smtClean="0"/>
              <a:t>Library</a:t>
            </a:r>
          </a:p>
          <a:p>
            <a:r>
              <a:rPr lang="en-US" sz="1200" baseline="0" dirty="0" smtClean="0"/>
              <a:t>And which bathrooms have been selected for the shelter.</a:t>
            </a:r>
          </a:p>
          <a:p>
            <a:endParaRPr lang="en-US" sz="1200" baseline="0" dirty="0" smtClean="0"/>
          </a:p>
        </p:txBody>
      </p:sp>
      <p:sp>
        <p:nvSpPr>
          <p:cNvPr id="4" name="Slide Number Placeholder 3"/>
          <p:cNvSpPr>
            <a:spLocks noGrp="1"/>
          </p:cNvSpPr>
          <p:nvPr>
            <p:ph type="sldNum" sz="quarter" idx="5"/>
          </p:nvPr>
        </p:nvSpPr>
        <p:spPr/>
        <p:txBody>
          <a:bodyPr/>
          <a:lstStyle/>
          <a:p>
            <a:fld id="{F3D94AE6-1F81-4CCC-A751-9B234EB72795}" type="slidenum">
              <a:rPr lang="en-US" smtClean="0"/>
              <a:t>6</a:t>
            </a:fld>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0652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PV system powers a few lights and receptacles inside the emergency shelter.</a:t>
            </a:r>
          </a:p>
          <a:p>
            <a:r>
              <a:rPr lang="en-US" dirty="0" smtClean="0"/>
              <a:t>In the emergency shelter, there will be black, red, or orange labeling on receptacles and light switches powered by the PV system.</a:t>
            </a:r>
          </a:p>
          <a:p>
            <a:r>
              <a:rPr lang="en-US" dirty="0" smtClean="0"/>
              <a:t>The switches and receptacles may also be a different color, such as orange or red.</a:t>
            </a:r>
          </a:p>
          <a:p>
            <a:r>
              <a:rPr lang="en-US" dirty="0" smtClean="0"/>
              <a:t>Because the lights are so high on the ceiling, proper labeling on the lights themselves was impractical. The only way to know for certain which lights are powered by the PV system is to flip the light switch labeled “Powered by PV” and see which lights turn on and off. This is important because you need to know if you are working on a light that is powered by the PV system or the utility. There is no point in continuing with troubleshooting if the component being affected is powered by the grid and not the PV system.</a:t>
            </a:r>
            <a:endParaRPr lang="en-US" dirty="0"/>
          </a:p>
        </p:txBody>
      </p:sp>
      <p:sp>
        <p:nvSpPr>
          <p:cNvPr id="4" name="Slide Number Placeholder 3"/>
          <p:cNvSpPr>
            <a:spLocks noGrp="1"/>
          </p:cNvSpPr>
          <p:nvPr>
            <p:ph type="sldNum" sz="quarter" idx="5"/>
          </p:nvPr>
        </p:nvSpPr>
        <p:spPr/>
        <p:txBody>
          <a:bodyPr/>
          <a:lstStyle/>
          <a:p>
            <a:fld id="{F3D94AE6-1F81-4CCC-A751-9B234EB72795}" type="slidenum">
              <a:rPr lang="en-US" smtClean="0"/>
              <a:t>7</a:t>
            </a:fld>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2616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components for the system are:</a:t>
            </a:r>
          </a:p>
          <a:p>
            <a:endParaRPr lang="en-US" baseline="0" dirty="0" smtClean="0"/>
          </a:p>
          <a:p>
            <a:r>
              <a:rPr lang="en-US" baseline="0" dirty="0" smtClean="0"/>
              <a:t>What?</a:t>
            </a:r>
          </a:p>
          <a:p>
            <a:r>
              <a:rPr lang="en-US" baseline="0" dirty="0" smtClean="0"/>
              <a:t>Load Panel</a:t>
            </a:r>
          </a:p>
          <a:p>
            <a:r>
              <a:rPr lang="en-US" baseline="0" dirty="0" smtClean="0"/>
              <a:t>Loads</a:t>
            </a:r>
          </a:p>
          <a:p>
            <a:r>
              <a:rPr lang="en-US" baseline="0" dirty="0" smtClean="0"/>
              <a:t>Receptacle and Switches</a:t>
            </a:r>
          </a:p>
          <a:p>
            <a:r>
              <a:rPr lang="en-US" baseline="0" dirty="0" smtClean="0"/>
              <a:t>PV System</a:t>
            </a:r>
          </a:p>
          <a:p>
            <a:r>
              <a:rPr lang="en-US" baseline="0" dirty="0" smtClean="0"/>
              <a:t>Balance of Systems (BOS)</a:t>
            </a:r>
          </a:p>
          <a:p>
            <a:r>
              <a:rPr lang="en-US" baseline="0" dirty="0" smtClean="0"/>
              <a:t>Bypass Switch</a:t>
            </a:r>
          </a:p>
          <a:p>
            <a:endParaRPr lang="en-US" baseline="0" dirty="0" smtClean="0"/>
          </a:p>
          <a:p>
            <a:r>
              <a:rPr lang="en-US" dirty="0" smtClean="0"/>
              <a:t>Why?</a:t>
            </a:r>
          </a:p>
          <a:p>
            <a:r>
              <a:rPr lang="en-US" dirty="0" smtClean="0"/>
              <a:t>It is important to know</a:t>
            </a:r>
            <a:r>
              <a:rPr lang="en-US" baseline="0" dirty="0" smtClean="0"/>
              <a:t> where these components are because you will be doing the majority of the troubleshoot in these areas.</a:t>
            </a:r>
          </a:p>
          <a:p>
            <a:endParaRPr lang="en-US" baseline="0" dirty="0" smtClean="0"/>
          </a:p>
          <a:p>
            <a:r>
              <a:rPr lang="en-US" baseline="0" dirty="0" smtClean="0"/>
              <a:t>Where?</a:t>
            </a:r>
          </a:p>
          <a:p>
            <a:r>
              <a:rPr lang="en-US" baseline="0" dirty="0" smtClean="0"/>
              <a:t>The components for the PV system are generally in the same area. The electrical room that houses the critical load panel is the electrical room in the school that is closest to the PV system and so forth.</a:t>
            </a:r>
          </a:p>
          <a:p>
            <a:endParaRPr lang="en-US" baseline="0" dirty="0" smtClean="0"/>
          </a:p>
          <a:p>
            <a:r>
              <a:rPr lang="en-US" baseline="0" dirty="0" smtClean="0"/>
              <a:t>We will go into detail for what, why, and where is it.</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6145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load panel (blue box) and the critical load panel (red box) share the same name but</a:t>
            </a:r>
            <a:r>
              <a:rPr lang="en-US" baseline="0" dirty="0" smtClean="0"/>
              <a:t> are different in that </a:t>
            </a:r>
            <a:r>
              <a:rPr lang="en-US" sz="1200" b="0" i="0" kern="1200" baseline="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he critical load panel is a piece of hardware that functions as a second electrical panel; it is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component of an energy storage installation. I</a:t>
            </a:r>
            <a:r>
              <a:rPr lang="en-US" sz="1200" b="0" i="0" kern="1200" baseline="0" dirty="0" smtClean="0">
                <a:solidFill>
                  <a:schemeClr val="tx1"/>
                </a:solidFill>
                <a:effectLst/>
                <a:latin typeface="+mn-lt"/>
                <a:ea typeface="+mn-ea"/>
                <a:cs typeface="+mn-cs"/>
              </a:rPr>
              <a:t>t is the panel that is powered by the PV system. The load panel, on the other hand, also known as the fuse box or electrical panel, distributes the electricity from the utility and not the PV system.</a:t>
            </a:r>
            <a:endParaRPr lang="en-US" dirty="0" smtClean="0"/>
          </a:p>
          <a:p>
            <a:endParaRPr lang="en-US" dirty="0" smtClean="0"/>
          </a:p>
          <a:p>
            <a:r>
              <a:rPr lang="en-US" baseline="0" dirty="0" smtClean="0"/>
              <a:t>The critical load panel is found in the electrical room closest to the PV system. If you are standing at the PV system, look at the buildings closest to the system because conduit (green box) runs from the system to a building at the school. Not all the conduits into the school look the same but the two photos of the conduit are typically what are at the schools. Some may differ by being shorter and lower to the ground. </a:t>
            </a:r>
          </a:p>
          <a:p>
            <a:endParaRPr lang="en-US" baseline="0" dirty="0" smtClean="0"/>
          </a:p>
          <a:p>
            <a:r>
              <a:rPr lang="en-US" baseline="0" dirty="0" smtClean="0"/>
              <a:t>Note: Not all critical load panels will be like the photos, some may be further away from the load panel. The pictures used here are broad examples of what components may look like.</a:t>
            </a:r>
          </a:p>
        </p:txBody>
      </p:sp>
      <p:sp>
        <p:nvSpPr>
          <p:cNvPr id="4" name="Slide Number Placeholder 3"/>
          <p:cNvSpPr>
            <a:spLocks noGrp="1"/>
          </p:cNvSpPr>
          <p:nvPr>
            <p:ph type="sldNum" sz="quarter" idx="5"/>
          </p:nvPr>
        </p:nvSpPr>
        <p:spPr/>
        <p:txBody>
          <a:bodyPr/>
          <a:lstStyle/>
          <a:p>
            <a:fld id="{F3D94AE6-1F81-4CCC-A751-9B234EB72795}" type="slidenum">
              <a:rPr lang="en-US" smtClean="0"/>
              <a:t>9</a:t>
            </a:fld>
            <a:endParaRPr lang="en-US"/>
          </a:p>
        </p:txBody>
      </p:sp>
      <p:sp>
        <p:nvSpPr>
          <p:cNvPr id="5" name="Header Placeholder 4"/>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34970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Balance</a:t>
            </a:r>
            <a:r>
              <a:rPr lang="en-US" baseline="0" dirty="0" smtClean="0"/>
              <a:t> of System can be an enclosure or a shed. The orientation of the array can differ at school because of the space allotted for the system. The location of the system can also vary by school. As you can see, at some schools the array is in the front of the school like the bottom right hand picture. At some schools, the system is kept toward the back of the school like the two photos on the left. Sometimes the arrays can be in unique areas like the photo of the bus loop or the picture in the middle where the system is kept in the middle of the school.</a:t>
            </a:r>
          </a:p>
          <a:p>
            <a:endParaRPr lang="en-US" baseline="0" dirty="0" smtClean="0"/>
          </a:p>
          <a:p>
            <a:r>
              <a:rPr lang="en-US" baseline="0" dirty="0" smtClean="0"/>
              <a:t>Regardless of where the system is located, knowing where the system is located is crucial because it will help you locate the electrical room and they bypass switch at the system.</a:t>
            </a:r>
            <a:endParaRPr lang="en-US" dirty="0"/>
          </a:p>
        </p:txBody>
      </p:sp>
      <p:sp>
        <p:nvSpPr>
          <p:cNvPr id="4" name="Slide Number Placeholder 3"/>
          <p:cNvSpPr>
            <a:spLocks noGrp="1"/>
          </p:cNvSpPr>
          <p:nvPr>
            <p:ph type="sldNum" sz="quarter" idx="10"/>
          </p:nvPr>
        </p:nvSpPr>
        <p:spPr/>
        <p:txBody>
          <a:bodyPr/>
          <a:lstStyle/>
          <a:p>
            <a:fld id="{33FE765E-A371-4684-B533-5BC7765C3240}" type="slidenum">
              <a:rPr lang="en-US" smtClean="0"/>
              <a:t>10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77811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E1DB8-D237-4375-829D-3B879D204A59}" type="datetime1">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300869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460273-8649-4C01-ABF4-7DA9D0C50B52}" type="datetime1">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403407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01DFFF-FF4D-490D-B965-5F7E96C2FB67}" type="datetime1">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224669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A38CBD-9ABF-4BBD-A4C8-673401214160}" type="datetime1">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22387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5D47BD-2712-43A4-B9A0-3202C237BC2F}" type="datetime1">
              <a:rPr lang="en-US" smtClean="0"/>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365261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D5F419-22C3-4D51-AE97-8CBADF9AD9EC}" type="datetime1">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35993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6E7B2C-AB71-461C-8EEE-05E33190CDC8}" type="datetime1">
              <a:rPr lang="en-US" smtClean="0"/>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2975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4F46D0-35F6-4054-A536-B916700B9EDD}" type="datetime1">
              <a:rPr lang="en-US" smtClean="0"/>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50962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2CA372-A339-42FF-9F19-9F20ED85C700}" type="datetime1">
              <a:rPr lang="en-US" smtClean="0"/>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240747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757AA5-8D64-48DD-BB82-8EF9CED23ACD}" type="datetime1">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329361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60A5BE-6E08-4EB5-91B8-7A72E82309CC}" type="datetime1">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ED82-0599-4C68-B7B4-B6F4018D678C}" type="slidenum">
              <a:rPr lang="en-US" smtClean="0"/>
              <a:t>‹#›</a:t>
            </a:fld>
            <a:endParaRPr lang="en-US"/>
          </a:p>
        </p:txBody>
      </p:sp>
    </p:spTree>
    <p:extLst>
      <p:ext uri="{BB962C8B-B14F-4D97-AF65-F5344CB8AC3E}">
        <p14:creationId xmlns:p14="http://schemas.microsoft.com/office/powerpoint/2010/main" val="1621590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CC996-3524-4FCE-A93B-F8D058C7ACDC}" type="datetime1">
              <a:rPr lang="en-US" smtClean="0"/>
              <a:t>6/28/2024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BED82-0599-4C68-B7B4-B6F4018D678C}" type="slidenum">
              <a:rPr lang="en-US" smtClean="0"/>
              <a:t>‹#›</a:t>
            </a:fld>
            <a:endParaRPr lang="en-US"/>
          </a:p>
        </p:txBody>
      </p:sp>
    </p:spTree>
    <p:extLst>
      <p:ext uri="{BB962C8B-B14F-4D97-AF65-F5344CB8AC3E}">
        <p14:creationId xmlns:p14="http://schemas.microsoft.com/office/powerpoint/2010/main" val="61305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eg"/><Relationship Id="rId11" Type="http://schemas.openxmlformats.org/officeDocument/2006/relationships/image" Target="../media/image2.png"/><Relationship Id="rId5" Type="http://schemas.openxmlformats.org/officeDocument/2006/relationships/image" Target="../media/image19.jpeg"/><Relationship Id="rId10"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4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Layout" Target="../slideLayouts/slideLayout4.xml"/><Relationship Id="rId7" Type="http://schemas.openxmlformats.org/officeDocument/2006/relationships/image" Target="../media/image52.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56.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57.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2.png"/><Relationship Id="rId3" Type="http://schemas.openxmlformats.org/officeDocument/2006/relationships/audio" Target="../media/media26.m4a"/><Relationship Id="rId7" Type="http://schemas.openxmlformats.org/officeDocument/2006/relationships/image" Target="../media/image59.wmf"/><Relationship Id="rId12" Type="http://schemas.openxmlformats.org/officeDocument/2006/relationships/image" Target="../media/image1.png"/><Relationship Id="rId2" Type="http://schemas.microsoft.com/office/2007/relationships/media" Target="../media/media26.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notesSlide" Target="../notesSlides/notesSlide24.xml"/><Relationship Id="rId10" Type="http://schemas.openxmlformats.org/officeDocument/2006/relationships/image" Target="../media/image60.wmf"/><Relationship Id="rId4" Type="http://schemas.openxmlformats.org/officeDocument/2006/relationships/slideLayout" Target="../slideLayouts/slideLayout6.xml"/><Relationship Id="rId9"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notesSlide" Target="../notesSlides/notesSlide26.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65.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9.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2.xml"/><Relationship Id="rId7" Type="http://schemas.openxmlformats.org/officeDocument/2006/relationships/image" Target="../media/image72.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2.png"/><Relationship Id="rId4" Type="http://schemas.openxmlformats.org/officeDocument/2006/relationships/notesSlide" Target="../notesSlides/notesSlide30.xml"/><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hyperlink" Target="http://www.sunsmartschools.org/" TargetMode="External"/><Relationship Id="rId4" Type="http://schemas.openxmlformats.org/officeDocument/2006/relationships/hyperlink" Target="mailto:SunSmart@fsec.ucf.ed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11" Type="http://schemas.openxmlformats.org/officeDocument/2006/relationships/image" Target="../media/image1.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11" Type="http://schemas.openxmlformats.org/officeDocument/2006/relationships/image" Target="../media/image1.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notesSlide" Target="../notesSlides/notesSlide8.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2652706"/>
            <a:ext cx="9144000" cy="1095622"/>
          </a:xfrm>
        </p:spPr>
        <p:txBody>
          <a:bodyPr/>
          <a:lstStyle/>
          <a:p>
            <a:r>
              <a:rPr lang="en-US" dirty="0" smtClean="0"/>
              <a:t>Troubleshooting Guide</a:t>
            </a:r>
            <a:endParaRPr lang="en-US" dirty="0"/>
          </a:p>
        </p:txBody>
      </p:sp>
      <p:sp>
        <p:nvSpPr>
          <p:cNvPr id="3" name="Subtitle 2"/>
          <p:cNvSpPr>
            <a:spLocks noGrp="1"/>
          </p:cNvSpPr>
          <p:nvPr>
            <p:ph type="subTitle" idx="1"/>
          </p:nvPr>
        </p:nvSpPr>
        <p:spPr>
          <a:xfrm>
            <a:off x="1523999" y="4003482"/>
            <a:ext cx="9144000" cy="746938"/>
          </a:xfrm>
        </p:spPr>
        <p:txBody>
          <a:bodyPr>
            <a:normAutofit/>
          </a:bodyPr>
          <a:lstStyle/>
          <a:p>
            <a:r>
              <a:rPr lang="en-US" sz="3600" dirty="0" smtClean="0"/>
              <a:t>Placing System in Bypass</a:t>
            </a:r>
            <a:endParaRPr lang="en-US" sz="3600" dirty="0"/>
          </a:p>
        </p:txBody>
      </p:sp>
      <p:pic>
        <p:nvPicPr>
          <p:cNvPr id="4" name="Picture 3">
            <a:extLst>
              <a:ext uri="{FF2B5EF4-FFF2-40B4-BE49-F238E27FC236}">
                <a16:creationId xmlns:a16="http://schemas.microsoft.com/office/drawing/2014/main" id="{6EFCD288-39B0-256D-21B2-403B7EF1C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852" y="931362"/>
            <a:ext cx="1742362" cy="174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138BED82-0599-4C68-B7B4-B6F4018D678C}" type="slidenum">
              <a:rPr lang="en-US" smtClean="0"/>
              <a:t>1</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5651847"/>
      </p:ext>
    </p:extLst>
  </p:cSld>
  <p:clrMapOvr>
    <a:masterClrMapping/>
  </p:clrMapOvr>
  <mc:AlternateContent xmlns:mc="http://schemas.openxmlformats.org/markup-compatibility/2006" xmlns:p14="http://schemas.microsoft.com/office/powerpoint/2010/main">
    <mc:Choice Requires="p14">
      <p:transition spd="slow" p14:dur="2000" advTm="12150"/>
    </mc:Choice>
    <mc:Fallback xmlns="">
      <p:transition spd="slow" advTm="1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54" y="448398"/>
            <a:ext cx="10515600" cy="1325563"/>
          </a:xfrm>
        </p:spPr>
        <p:txBody>
          <a:bodyPr/>
          <a:lstStyle/>
          <a:p>
            <a:r>
              <a:rPr lang="en-US" u="sng" dirty="0" smtClean="0"/>
              <a:t>PV Systems</a:t>
            </a:r>
            <a:endParaRPr lang="en-US" u="sng" dirty="0"/>
          </a:p>
        </p:txBody>
      </p:sp>
      <p:pic>
        <p:nvPicPr>
          <p:cNvPr id="4" name="Content Placeholder 5">
            <a:extLst>
              <a:ext uri="{FF2B5EF4-FFF2-40B4-BE49-F238E27FC236}">
                <a16:creationId xmlns:a16="http://schemas.microsoft.com/office/drawing/2014/main" id="{421C6251-048F-E319-D37E-312D67D93DB5}"/>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0628" r="4150" b="18711"/>
          <a:stretch/>
        </p:blipFill>
        <p:spPr>
          <a:xfrm>
            <a:off x="7284139" y="1556750"/>
            <a:ext cx="4215336" cy="2422913"/>
          </a:xfrm>
          <a:prstGeom prst="rect">
            <a:avLst/>
          </a:prstGeom>
        </p:spPr>
      </p:pic>
      <p:pic>
        <p:nvPicPr>
          <p:cNvPr id="5" name="Picture 4">
            <a:extLst>
              <a:ext uri="{FF2B5EF4-FFF2-40B4-BE49-F238E27FC236}">
                <a16:creationId xmlns:a16="http://schemas.microsoft.com/office/drawing/2014/main" id="{FB0E74B4-FC7F-CE33-B1CE-BC4747D07A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931" t="11281" r="14652" b="22550"/>
          <a:stretch/>
        </p:blipFill>
        <p:spPr>
          <a:xfrm>
            <a:off x="610110" y="1738485"/>
            <a:ext cx="3695731" cy="2777759"/>
          </a:xfrm>
          <a:prstGeom prst="rect">
            <a:avLst/>
          </a:prstGeom>
        </p:spPr>
      </p:pic>
      <p:pic>
        <p:nvPicPr>
          <p:cNvPr id="6" name="Picture 5">
            <a:extLst>
              <a:ext uri="{FF2B5EF4-FFF2-40B4-BE49-F238E27FC236}">
                <a16:creationId xmlns:a16="http://schemas.microsoft.com/office/drawing/2014/main" id="{496A6792-4353-2F9B-B87A-47722ED0DA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3173" y="3762452"/>
            <a:ext cx="4093664" cy="278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DC224A1E-D233-9D5C-FB88-C426238E4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454" y="4168841"/>
            <a:ext cx="4117860" cy="23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8B487A5-A65F-516A-4947-64A7C1295D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004" b="9083"/>
          <a:stretch/>
        </p:blipFill>
        <p:spPr>
          <a:xfrm>
            <a:off x="4333329" y="2094520"/>
            <a:ext cx="3583448" cy="2653602"/>
          </a:xfrm>
          <a:prstGeom prst="rect">
            <a:avLst/>
          </a:prstGeom>
        </p:spPr>
      </p:pic>
      <p:sp>
        <p:nvSpPr>
          <p:cNvPr id="3" name="Slide Number Placeholder 2"/>
          <p:cNvSpPr>
            <a:spLocks noGrp="1"/>
          </p:cNvSpPr>
          <p:nvPr>
            <p:ph type="sldNum" sz="quarter" idx="12"/>
          </p:nvPr>
        </p:nvSpPr>
        <p:spPr/>
        <p:txBody>
          <a:bodyPr/>
          <a:lstStyle/>
          <a:p>
            <a:fld id="{138BED82-0599-4C68-B7B4-B6F4018D678C}" type="slidenum">
              <a:rPr lang="en-US" smtClean="0"/>
              <a:t>10</a:t>
            </a:fld>
            <a:endParaRPr lang="en-US"/>
          </a:p>
        </p:txBody>
      </p:sp>
      <p:pic>
        <p:nvPicPr>
          <p:cNvPr id="11" name="Picture 10">
            <a:extLst>
              <a:ext uri="{FF2B5EF4-FFF2-40B4-BE49-F238E27FC236}">
                <a16:creationId xmlns:a16="http://schemas.microsoft.com/office/drawing/2014/main" id="{6EFCD288-39B0-256D-21B2-403B7EF1C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374972"/>
      </p:ext>
    </p:extLst>
  </p:cSld>
  <p:clrMapOvr>
    <a:masterClrMapping/>
  </p:clrMapOvr>
  <mc:AlternateContent xmlns:mc="http://schemas.openxmlformats.org/markup-compatibility/2006" xmlns:p14="http://schemas.microsoft.com/office/powerpoint/2010/main">
    <mc:Choice Requires="p14">
      <p:transition spd="slow" p14:dur="2000" advTm="42879"/>
    </mc:Choice>
    <mc:Fallback xmlns="">
      <p:transition spd="slow" advTm="4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29521"/>
            <a:ext cx="9144000" cy="1480441"/>
          </a:xfrm>
        </p:spPr>
        <p:txBody>
          <a:bodyPr/>
          <a:lstStyle/>
          <a:p>
            <a:r>
              <a:rPr lang="en-US" u="sng" dirty="0" smtClean="0"/>
              <a:t>Checking the Power</a:t>
            </a:r>
            <a:endParaRPr lang="en-US" u="sng" dirty="0"/>
          </a:p>
        </p:txBody>
      </p:sp>
      <p:sp>
        <p:nvSpPr>
          <p:cNvPr id="5" name="Slide Number Placeholder 4"/>
          <p:cNvSpPr>
            <a:spLocks noGrp="1"/>
          </p:cNvSpPr>
          <p:nvPr>
            <p:ph type="sldNum" sz="quarter" idx="12"/>
          </p:nvPr>
        </p:nvSpPr>
        <p:spPr/>
        <p:txBody>
          <a:bodyPr/>
          <a:lstStyle/>
          <a:p>
            <a:fld id="{138BED82-0599-4C68-B7B4-B6F4018D678C}" type="slidenum">
              <a:rPr lang="en-US" smtClean="0"/>
              <a:t>11</a:t>
            </a:fld>
            <a:endParaRPr lang="en-US"/>
          </a:p>
        </p:txBody>
      </p:sp>
      <p:pic>
        <p:nvPicPr>
          <p:cNvPr id="7" name="Picture 6">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3313619"/>
      </p:ext>
    </p:extLst>
  </p:cSld>
  <p:clrMapOvr>
    <a:masterClrMapping/>
  </p:clrMapOvr>
  <mc:AlternateContent xmlns:mc="http://schemas.openxmlformats.org/markup-compatibility/2006" xmlns:p14="http://schemas.microsoft.com/office/powerpoint/2010/main">
    <mc:Choice Requires="p14">
      <p:transition spd="slow" p14:dur="2000" advTm="9198"/>
    </mc:Choice>
    <mc:Fallback xmlns="">
      <p:transition spd="slow" advTm="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420"/>
            <a:ext cx="5024690" cy="1014760"/>
          </a:xfrm>
        </p:spPr>
        <p:txBody>
          <a:bodyPr/>
          <a:lstStyle/>
          <a:p>
            <a:r>
              <a:rPr lang="en-US" u="sng" dirty="0" smtClean="0"/>
              <a:t>No Power</a:t>
            </a:r>
            <a:endParaRPr lang="en-US" u="sng" dirty="0"/>
          </a:p>
        </p:txBody>
      </p:sp>
      <p:sp>
        <p:nvSpPr>
          <p:cNvPr id="3" name="Content Placeholder 2"/>
          <p:cNvSpPr>
            <a:spLocks noGrp="1"/>
          </p:cNvSpPr>
          <p:nvPr>
            <p:ph sz="half" idx="1"/>
          </p:nvPr>
        </p:nvSpPr>
        <p:spPr>
          <a:xfrm>
            <a:off x="838200" y="1326995"/>
            <a:ext cx="4157543" cy="939877"/>
          </a:xfrm>
        </p:spPr>
        <p:txBody>
          <a:bodyPr/>
          <a:lstStyle/>
          <a:p>
            <a:pPr marL="0" indent="0">
              <a:buNone/>
            </a:pPr>
            <a:r>
              <a:rPr lang="en-US" dirty="0" smtClean="0"/>
              <a:t>Plug into power outlet labeled “Powered by PV”</a:t>
            </a:r>
          </a:p>
          <a:p>
            <a:endParaRPr lang="en-US" dirty="0"/>
          </a:p>
          <a:p>
            <a:endParaRPr lang="en-US" dirty="0" smtClean="0"/>
          </a:p>
          <a:p>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9826" t="5123" r="17633" b="12275"/>
          <a:stretch/>
        </p:blipFill>
        <p:spPr>
          <a:xfrm rot="5400000">
            <a:off x="954325" y="2305373"/>
            <a:ext cx="3724664" cy="4143949"/>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49" t="3246" r="6109" b="4640"/>
          <a:stretch/>
        </p:blipFill>
        <p:spPr>
          <a:xfrm rot="5400000">
            <a:off x="6888431" y="2105209"/>
            <a:ext cx="3607422" cy="4427035"/>
          </a:xfrm>
          <a:prstGeom prst="rect">
            <a:avLst/>
          </a:prstGeom>
        </p:spPr>
      </p:pic>
      <p:sp>
        <p:nvSpPr>
          <p:cNvPr id="4" name="Slide Number Placeholder 3"/>
          <p:cNvSpPr>
            <a:spLocks noGrp="1"/>
          </p:cNvSpPr>
          <p:nvPr>
            <p:ph type="sldNum" sz="quarter" idx="12"/>
          </p:nvPr>
        </p:nvSpPr>
        <p:spPr/>
        <p:txBody>
          <a:bodyPr/>
          <a:lstStyle/>
          <a:p>
            <a:fld id="{138BED82-0599-4C68-B7B4-B6F4018D678C}" type="slidenum">
              <a:rPr lang="en-US" smtClean="0"/>
              <a:t>12</a:t>
            </a:fld>
            <a:endParaRPr lang="en-US"/>
          </a:p>
        </p:txBody>
      </p:sp>
      <p:sp>
        <p:nvSpPr>
          <p:cNvPr id="16" name="Rectangle 15"/>
          <p:cNvSpPr/>
          <p:nvPr/>
        </p:nvSpPr>
        <p:spPr>
          <a:xfrm>
            <a:off x="6417064" y="1326996"/>
            <a:ext cx="4550159" cy="954107"/>
          </a:xfrm>
          <a:prstGeom prst="rect">
            <a:avLst/>
          </a:prstGeom>
        </p:spPr>
        <p:txBody>
          <a:bodyPr wrap="square">
            <a:spAutoFit/>
          </a:bodyPr>
          <a:lstStyle/>
          <a:p>
            <a:r>
              <a:rPr lang="en-US" sz="2800" dirty="0"/>
              <a:t>Flip Switch labeled “Powered by PV” on and off</a:t>
            </a:r>
          </a:p>
        </p:txBody>
      </p:sp>
      <p:pic>
        <p:nvPicPr>
          <p:cNvPr id="18" name="Picture 17">
            <a:extLst>
              <a:ext uri="{FF2B5EF4-FFF2-40B4-BE49-F238E27FC236}">
                <a16:creationId xmlns:a16="http://schemas.microsoft.com/office/drawing/2014/main" id="{6EFCD288-39B0-256D-21B2-403B7EF1C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6844873"/>
      </p:ext>
    </p:extLst>
  </p:cSld>
  <p:clrMapOvr>
    <a:masterClrMapping/>
  </p:clrMapOvr>
  <mc:AlternateContent xmlns:mc="http://schemas.openxmlformats.org/markup-compatibility/2006" xmlns:p14="http://schemas.microsoft.com/office/powerpoint/2010/main">
    <mc:Choice Requires="p14">
      <p:transition spd="slow" p14:dur="2000" advTm="27731"/>
    </mc:Choice>
    <mc:Fallback xmlns="">
      <p:transition spd="slow" advTm="2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24690" cy="1325563"/>
          </a:xfrm>
        </p:spPr>
        <p:txBody>
          <a:bodyPr/>
          <a:lstStyle/>
          <a:p>
            <a:r>
              <a:rPr lang="en-US" u="sng" dirty="0" smtClean="0"/>
              <a:t>Power On</a:t>
            </a:r>
            <a:endParaRPr lang="en-US" u="sng" dirty="0"/>
          </a:p>
        </p:txBody>
      </p:sp>
      <p:sp>
        <p:nvSpPr>
          <p:cNvPr id="3" name="Content Placeholder 2"/>
          <p:cNvSpPr>
            <a:spLocks noGrp="1"/>
          </p:cNvSpPr>
          <p:nvPr>
            <p:ph sz="half" idx="1"/>
          </p:nvPr>
        </p:nvSpPr>
        <p:spPr>
          <a:xfrm>
            <a:off x="838200" y="1825625"/>
            <a:ext cx="9741332" cy="638795"/>
          </a:xfrm>
        </p:spPr>
        <p:txBody>
          <a:bodyPr/>
          <a:lstStyle/>
          <a:p>
            <a:pPr marL="0" indent="0">
              <a:buNone/>
            </a:pPr>
            <a:r>
              <a:rPr lang="en-US" dirty="0" smtClean="0"/>
              <a:t>Light goes from off to on </a:t>
            </a:r>
            <a:endParaRPr lang="en-US" dirty="0"/>
          </a:p>
        </p:txBody>
      </p:sp>
      <p:pic>
        <p:nvPicPr>
          <p:cNvPr id="8"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21118" y="2945902"/>
            <a:ext cx="4308082" cy="3231061"/>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7375" y="2945902"/>
            <a:ext cx="4202157" cy="3151619"/>
          </a:xfrm>
          <a:prstGeom prst="rect">
            <a:avLst/>
          </a:prstGeom>
        </p:spPr>
      </p:pic>
      <p:sp>
        <p:nvSpPr>
          <p:cNvPr id="10" name="Frame 9">
            <a:extLst>
              <a:ext uri="{FF2B5EF4-FFF2-40B4-BE49-F238E27FC236}">
                <a16:creationId xmlns:a16="http://schemas.microsoft.com/office/drawing/2014/main" id="{E56005BF-1D8B-D88F-F01E-AF75533EC7B1}"/>
              </a:ext>
            </a:extLst>
          </p:cNvPr>
          <p:cNvSpPr/>
          <p:nvPr/>
        </p:nvSpPr>
        <p:spPr>
          <a:xfrm>
            <a:off x="1856672" y="4626195"/>
            <a:ext cx="847494" cy="501806"/>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E56005BF-1D8B-D88F-F01E-AF75533EC7B1}"/>
              </a:ext>
            </a:extLst>
          </p:cNvPr>
          <p:cNvSpPr/>
          <p:nvPr/>
        </p:nvSpPr>
        <p:spPr>
          <a:xfrm>
            <a:off x="7763106" y="4748275"/>
            <a:ext cx="847494" cy="501806"/>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p:cNvSpPr>
            <a:spLocks noGrp="1"/>
          </p:cNvSpPr>
          <p:nvPr>
            <p:ph type="sldNum" sz="quarter" idx="12"/>
          </p:nvPr>
        </p:nvSpPr>
        <p:spPr/>
        <p:txBody>
          <a:bodyPr/>
          <a:lstStyle/>
          <a:p>
            <a:fld id="{138BED82-0599-4C68-B7B4-B6F4018D678C}" type="slidenum">
              <a:rPr lang="en-US" smtClean="0"/>
              <a:t>13</a:t>
            </a:fld>
            <a:endParaRPr lang="en-US"/>
          </a:p>
        </p:txBody>
      </p:sp>
      <p:pic>
        <p:nvPicPr>
          <p:cNvPr id="16" name="Picture 15">
            <a:extLst>
              <a:ext uri="{FF2B5EF4-FFF2-40B4-BE49-F238E27FC236}">
                <a16:creationId xmlns:a16="http://schemas.microsoft.com/office/drawing/2014/main" id="{6EFCD288-39B0-256D-21B2-403B7EF1C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3744559"/>
      </p:ext>
    </p:extLst>
  </p:cSld>
  <p:clrMapOvr>
    <a:masterClrMapping/>
  </p:clrMapOvr>
  <mc:AlternateContent xmlns:mc="http://schemas.openxmlformats.org/markup-compatibility/2006" xmlns:p14="http://schemas.microsoft.com/office/powerpoint/2010/main">
    <mc:Choice Requires="p14">
      <p:transition spd="slow" p14:dur="2000" advTm="34081"/>
    </mc:Choice>
    <mc:Fallback xmlns="">
      <p:transition spd="slow" advTm="3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4CC3702-3DAE-45CE-A263-E818FCEF31EE}"/>
              </a:ext>
            </a:extLst>
          </p:cNvPr>
          <p:cNvSpPr txBox="1">
            <a:spLocks/>
          </p:cNvSpPr>
          <p:nvPr/>
        </p:nvSpPr>
        <p:spPr>
          <a:xfrm>
            <a:off x="871148" y="351367"/>
            <a:ext cx="9957834" cy="1030383"/>
          </a:xfrm>
          <a:prstGeom prst="rect">
            <a:avLst/>
          </a:prstGeom>
        </p:spPr>
        <p:txBody>
          <a:bodyPr>
            <a:noAutofit/>
          </a:bodyPr>
          <a:lstStyle>
            <a:lvl1pPr algn="ctr" defTabSz="914400" rtl="0" eaLnBrk="1" latinLnBrk="0" hangingPunct="1">
              <a:spcBef>
                <a:spcPct val="0"/>
              </a:spcBef>
              <a:buNone/>
              <a:defRPr sz="4400" b="1" kern="1200">
                <a:solidFill>
                  <a:srgbClr val="000066"/>
                </a:solidFill>
                <a:latin typeface="+mj-lt"/>
                <a:ea typeface="+mj-ea"/>
                <a:cs typeface="+mj-cs"/>
              </a:defRPr>
            </a:lvl1pPr>
          </a:lstStyle>
          <a:p>
            <a:pPr algn="l"/>
            <a:r>
              <a:rPr lang="en-US" b="0" u="sng" dirty="0" smtClean="0">
                <a:solidFill>
                  <a:schemeClr val="tx1"/>
                </a:solidFill>
                <a:latin typeface="Calibri Light" panose="020F0302020204030204" pitchFamily="34" charset="0"/>
                <a:cs typeface="Calibri Light" panose="020F0302020204030204" pitchFamily="34" charset="0"/>
              </a:rPr>
              <a:t>Emergency Critical </a:t>
            </a:r>
            <a:r>
              <a:rPr lang="en-US" b="0" u="sng" dirty="0">
                <a:solidFill>
                  <a:schemeClr val="tx1"/>
                </a:solidFill>
                <a:latin typeface="Calibri Light" panose="020F0302020204030204" pitchFamily="34" charset="0"/>
                <a:cs typeface="Calibri Light" panose="020F0302020204030204" pitchFamily="34" charset="0"/>
              </a:rPr>
              <a:t>Load Power Panel</a:t>
            </a:r>
          </a:p>
        </p:txBody>
      </p:sp>
      <p:pic>
        <p:nvPicPr>
          <p:cNvPr id="2" name="Content Placeholder 3">
            <a:extLst>
              <a:ext uri="{FF2B5EF4-FFF2-40B4-BE49-F238E27FC236}">
                <a16:creationId xmlns:a16="http://schemas.microsoft.com/office/drawing/2014/main" id="{1404E105-AB53-B8E0-FD9F-6EEE8B724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130" y="1406380"/>
            <a:ext cx="5568099" cy="4483624"/>
          </a:xfrm>
          <a:prstGeom prst="rect">
            <a:avLst/>
          </a:prstGeom>
        </p:spPr>
      </p:pic>
      <p:sp>
        <p:nvSpPr>
          <p:cNvPr id="3" name="Frame 2">
            <a:extLst>
              <a:ext uri="{FF2B5EF4-FFF2-40B4-BE49-F238E27FC236}">
                <a16:creationId xmlns:a16="http://schemas.microsoft.com/office/drawing/2014/main" id="{E56005BF-1D8B-D88F-F01E-AF75533EC7B1}"/>
              </a:ext>
            </a:extLst>
          </p:cNvPr>
          <p:cNvSpPr/>
          <p:nvPr/>
        </p:nvSpPr>
        <p:spPr>
          <a:xfrm>
            <a:off x="4850824" y="2284840"/>
            <a:ext cx="1998483" cy="2726704"/>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9119" y="3781210"/>
            <a:ext cx="2477947" cy="18584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515" y="1351617"/>
            <a:ext cx="3393694" cy="254527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464970" y="2249691"/>
            <a:ext cx="3980985" cy="2985739"/>
          </a:xfrm>
          <a:prstGeom prst="rect">
            <a:avLst/>
          </a:prstGeom>
        </p:spPr>
      </p:pic>
      <p:sp>
        <p:nvSpPr>
          <p:cNvPr id="4" name="Slide Number Placeholder 3"/>
          <p:cNvSpPr>
            <a:spLocks noGrp="1"/>
          </p:cNvSpPr>
          <p:nvPr>
            <p:ph type="sldNum" sz="quarter" idx="12"/>
          </p:nvPr>
        </p:nvSpPr>
        <p:spPr/>
        <p:txBody>
          <a:bodyPr/>
          <a:lstStyle/>
          <a:p>
            <a:fld id="{138BED82-0599-4C68-B7B4-B6F4018D678C}" type="slidenum">
              <a:rPr lang="en-US" smtClean="0"/>
              <a:t>14</a:t>
            </a:fld>
            <a:endParaRPr lang="en-US"/>
          </a:p>
        </p:txBody>
      </p:sp>
      <p:pic>
        <p:nvPicPr>
          <p:cNvPr id="13" name="Picture 12">
            <a:extLst>
              <a:ext uri="{FF2B5EF4-FFF2-40B4-BE49-F238E27FC236}">
                <a16:creationId xmlns:a16="http://schemas.microsoft.com/office/drawing/2014/main" id="{6EFCD288-39B0-256D-21B2-403B7EF1C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8718309"/>
      </p:ext>
    </p:extLst>
  </p:cSld>
  <p:clrMapOvr>
    <a:masterClrMapping/>
  </p:clrMapOvr>
  <mc:AlternateContent xmlns:mc="http://schemas.openxmlformats.org/markup-compatibility/2006" xmlns:p14="http://schemas.microsoft.com/office/powerpoint/2010/main">
    <mc:Choice Requires="p14">
      <p:transition spd="slow" p14:dur="2000" advClick="0" advTm="71618"/>
    </mc:Choice>
    <mc:Fallback xmlns="">
      <p:transition spd="slow" advClick="0" advTm="7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t>Bypassing the System</a:t>
            </a:r>
            <a:endParaRPr lang="en-US" u="sng" dirty="0"/>
          </a:p>
        </p:txBody>
      </p:sp>
      <p:sp>
        <p:nvSpPr>
          <p:cNvPr id="5" name="Slide Number Placeholder 4"/>
          <p:cNvSpPr>
            <a:spLocks noGrp="1"/>
          </p:cNvSpPr>
          <p:nvPr>
            <p:ph type="sldNum" sz="quarter" idx="12"/>
          </p:nvPr>
        </p:nvSpPr>
        <p:spPr/>
        <p:txBody>
          <a:bodyPr/>
          <a:lstStyle/>
          <a:p>
            <a:fld id="{138BED82-0599-4C68-B7B4-B6F4018D678C}" type="slidenum">
              <a:rPr lang="en-US" smtClean="0"/>
              <a:t>15</a:t>
            </a:fld>
            <a:endParaRPr lang="en-US"/>
          </a:p>
        </p:txBody>
      </p:sp>
      <p:pic>
        <p:nvPicPr>
          <p:cNvPr id="6" name="Picture 5">
            <a:extLst>
              <a:ext uri="{FF2B5EF4-FFF2-40B4-BE49-F238E27FC236}">
                <a16:creationId xmlns:a16="http://schemas.microsoft.com/office/drawing/2014/main" id="{6EFCD288-39B0-256D-21B2-403B7EF1C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7984818"/>
      </p:ext>
    </p:extLst>
  </p:cSld>
  <p:clrMapOvr>
    <a:masterClrMapping/>
  </p:clrMapOvr>
  <mc:AlternateContent xmlns:mc="http://schemas.openxmlformats.org/markup-compatibility/2006" xmlns:p14="http://schemas.microsoft.com/office/powerpoint/2010/main">
    <mc:Choice Requires="p14">
      <p:transition spd="slow" p14:dur="2000" advTm="4003"/>
    </mc:Choice>
    <mc:Fallback xmlns="">
      <p:transition spd="slow" advTm="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smtClean="0"/>
              <a:t>Bypass Switch is located with the BOS</a:t>
            </a:r>
            <a:endParaRPr lang="en-US" u="sng" dirty="0"/>
          </a:p>
        </p:txBody>
      </p:sp>
      <p:pic>
        <p:nvPicPr>
          <p:cNvPr id="7" name="Content Placeholder 6">
            <a:extLst>
              <a:ext uri="{FF2B5EF4-FFF2-40B4-BE49-F238E27FC236}">
                <a16:creationId xmlns:a16="http://schemas.microsoft.com/office/drawing/2014/main" id="{57BFBE15-5846-1915-2C3A-60156C17263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50071" y="1604478"/>
            <a:ext cx="3142712" cy="2356082"/>
          </a:xfrm>
          <a:prstGeom prst="rect">
            <a:avLst/>
          </a:prstGeom>
        </p:spPr>
      </p:pic>
      <p:pic>
        <p:nvPicPr>
          <p:cNvPr id="9" name="Picture 8">
            <a:extLst>
              <a:ext uri="{FF2B5EF4-FFF2-40B4-BE49-F238E27FC236}">
                <a16:creationId xmlns:a16="http://schemas.microsoft.com/office/drawing/2014/main" id="{1B1FE9C5-160C-EAC1-3C44-0989099A24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02" y="3614737"/>
            <a:ext cx="4810116" cy="2881582"/>
          </a:xfrm>
          <a:prstGeom prst="rect">
            <a:avLst/>
          </a:prstGeom>
        </p:spPr>
      </p:pic>
      <p:pic>
        <p:nvPicPr>
          <p:cNvPr id="10" name="Picture 9">
            <a:extLst>
              <a:ext uri="{FF2B5EF4-FFF2-40B4-BE49-F238E27FC236}">
                <a16:creationId xmlns:a16="http://schemas.microsoft.com/office/drawing/2014/main" id="{9D15FCEE-E309-8D81-8F59-55E3A1D33F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398930" y="2912138"/>
            <a:ext cx="3295684" cy="3238564"/>
          </a:xfrm>
          <a:prstGeom prst="rect">
            <a:avLst/>
          </a:prstGeom>
        </p:spPr>
      </p:pic>
      <p:pic>
        <p:nvPicPr>
          <p:cNvPr id="8" name="Picture 7">
            <a:extLst>
              <a:ext uri="{FF2B5EF4-FFF2-40B4-BE49-F238E27FC236}">
                <a16:creationId xmlns:a16="http://schemas.microsoft.com/office/drawing/2014/main" id="{8A7CC9EC-59B7-43B3-C8E4-BA6A799351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8566" y="1619193"/>
            <a:ext cx="3245963" cy="2434472"/>
          </a:xfrm>
          <a:prstGeom prst="rect">
            <a:avLst/>
          </a:prstGeom>
        </p:spPr>
      </p:pic>
      <p:sp>
        <p:nvSpPr>
          <p:cNvPr id="2" name="Slide Number Placeholder 1"/>
          <p:cNvSpPr>
            <a:spLocks noGrp="1"/>
          </p:cNvSpPr>
          <p:nvPr>
            <p:ph type="sldNum" sz="quarter" idx="12"/>
          </p:nvPr>
        </p:nvSpPr>
        <p:spPr/>
        <p:txBody>
          <a:bodyPr/>
          <a:lstStyle/>
          <a:p>
            <a:fld id="{138BED82-0599-4C68-B7B4-B6F4018D678C}" type="slidenum">
              <a:rPr lang="en-US" smtClean="0"/>
              <a:t>16</a:t>
            </a:fld>
            <a:endParaRPr lang="en-US"/>
          </a:p>
        </p:txBody>
      </p:sp>
      <p:pic>
        <p:nvPicPr>
          <p:cNvPr id="12" name="Picture 11">
            <a:extLst>
              <a:ext uri="{FF2B5EF4-FFF2-40B4-BE49-F238E27FC236}">
                <a16:creationId xmlns:a16="http://schemas.microsoft.com/office/drawing/2014/main" id="{6EFCD288-39B0-256D-21B2-403B7EF1C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6629028"/>
      </p:ext>
    </p:extLst>
  </p:cSld>
  <p:clrMapOvr>
    <a:masterClrMapping/>
  </p:clrMapOvr>
  <mc:AlternateContent xmlns:mc="http://schemas.openxmlformats.org/markup-compatibility/2006" xmlns:p14="http://schemas.microsoft.com/office/powerpoint/2010/main">
    <mc:Choice Requires="p14">
      <p:transition spd="slow" p14:dur="2000" advTm="29444"/>
    </mc:Choice>
    <mc:Fallback xmlns="">
      <p:transition spd="slow" advTm="2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Getting to the PV System</a:t>
            </a:r>
            <a:endParaRPr lang="en-US" u="sng" dirty="0"/>
          </a:p>
        </p:txBody>
      </p:sp>
      <p:sp>
        <p:nvSpPr>
          <p:cNvPr id="4" name="Content Placeholder 3"/>
          <p:cNvSpPr>
            <a:spLocks noGrp="1"/>
          </p:cNvSpPr>
          <p:nvPr>
            <p:ph sz="half" idx="1"/>
          </p:nvPr>
        </p:nvSpPr>
        <p:spPr>
          <a:xfrm>
            <a:off x="838200" y="1836776"/>
            <a:ext cx="4492083" cy="4351338"/>
          </a:xfrm>
        </p:spPr>
        <p:txBody>
          <a:bodyPr/>
          <a:lstStyle/>
          <a:p>
            <a:endParaRPr lang="en-US" dirty="0" smtClean="0"/>
          </a:p>
          <a:p>
            <a:r>
              <a:rPr lang="en-US" dirty="0" smtClean="0"/>
              <a:t>System is housed behind chain link fence to prevent trespassing</a:t>
            </a:r>
          </a:p>
          <a:p>
            <a:endParaRPr lang="en-US" dirty="0" smtClean="0"/>
          </a:p>
          <a:p>
            <a:r>
              <a:rPr lang="en-US" dirty="0" smtClean="0"/>
              <a:t>Facilities personnel have the key to unlock the fence</a:t>
            </a:r>
            <a:endParaRPr lang="en-US" dirty="0"/>
          </a:p>
        </p:txBody>
      </p:sp>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411379" y="945975"/>
            <a:ext cx="3942421" cy="2956816"/>
          </a:xfr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4961" y="4144247"/>
            <a:ext cx="3012429" cy="225932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0283" y="2910468"/>
            <a:ext cx="3454074" cy="2029522"/>
          </a:xfrm>
          <a:prstGeom prst="rect">
            <a:avLst/>
          </a:prstGeom>
        </p:spPr>
      </p:pic>
      <p:sp>
        <p:nvSpPr>
          <p:cNvPr id="3" name="Slide Number Placeholder 2"/>
          <p:cNvSpPr>
            <a:spLocks noGrp="1"/>
          </p:cNvSpPr>
          <p:nvPr>
            <p:ph type="sldNum" sz="quarter" idx="12"/>
          </p:nvPr>
        </p:nvSpPr>
        <p:spPr/>
        <p:txBody>
          <a:bodyPr/>
          <a:lstStyle/>
          <a:p>
            <a:fld id="{138BED82-0599-4C68-B7B4-B6F4018D678C}" type="slidenum">
              <a:rPr lang="en-US" smtClean="0"/>
              <a:t>17</a:t>
            </a:fld>
            <a:endParaRPr lang="en-US"/>
          </a:p>
        </p:txBody>
      </p:sp>
      <p:pic>
        <p:nvPicPr>
          <p:cNvPr id="10" name="Picture 9">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4334004"/>
      </p:ext>
    </p:extLst>
  </p:cSld>
  <p:clrMapOvr>
    <a:masterClrMapping/>
  </p:clrMapOvr>
  <mc:AlternateContent xmlns:mc="http://schemas.openxmlformats.org/markup-compatibility/2006" xmlns:p14="http://schemas.microsoft.com/office/powerpoint/2010/main">
    <mc:Choice Requires="p14">
      <p:transition spd="slow" p14:dur="2000" advTm="24684"/>
    </mc:Choice>
    <mc:Fallback xmlns="">
      <p:transition spd="slow" advTm="24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Where are the BOS components housed?</a:t>
            </a:r>
            <a:endParaRPr lang="en-US" u="sng" dirty="0"/>
          </a:p>
        </p:txBody>
      </p:sp>
      <p:sp>
        <p:nvSpPr>
          <p:cNvPr id="3" name="Content Placeholder 2"/>
          <p:cNvSpPr>
            <a:spLocks noGrp="1"/>
          </p:cNvSpPr>
          <p:nvPr>
            <p:ph sz="half" idx="1"/>
          </p:nvPr>
        </p:nvSpPr>
        <p:spPr>
          <a:xfrm>
            <a:off x="838200" y="1825625"/>
            <a:ext cx="3265449" cy="4351338"/>
          </a:xfrm>
        </p:spPr>
        <p:txBody>
          <a:bodyPr/>
          <a:lstStyle/>
          <a:p>
            <a:pPr marL="0" indent="0" algn="ctr">
              <a:buNone/>
            </a:pPr>
            <a:r>
              <a:rPr lang="en-US" dirty="0" smtClean="0"/>
              <a:t>Enclosure</a:t>
            </a:r>
            <a:endParaRPr lang="en-US" dirty="0"/>
          </a:p>
        </p:txBody>
      </p:sp>
      <p:sp>
        <p:nvSpPr>
          <p:cNvPr id="4" name="Content Placeholder 3"/>
          <p:cNvSpPr>
            <a:spLocks noGrp="1"/>
          </p:cNvSpPr>
          <p:nvPr>
            <p:ph sz="half" idx="2"/>
          </p:nvPr>
        </p:nvSpPr>
        <p:spPr>
          <a:xfrm>
            <a:off x="6172200" y="1825625"/>
            <a:ext cx="3774688" cy="4351338"/>
          </a:xfrm>
        </p:spPr>
        <p:txBody>
          <a:bodyPr/>
          <a:lstStyle/>
          <a:p>
            <a:pPr marL="0" indent="0" algn="ctr">
              <a:buNone/>
            </a:pPr>
            <a:r>
              <a:rPr lang="en-US" dirty="0" smtClean="0"/>
              <a:t>Shed</a:t>
            </a:r>
            <a:endParaRPr lang="en-US" dirty="0"/>
          </a:p>
        </p:txBody>
      </p:sp>
      <p:pic>
        <p:nvPicPr>
          <p:cNvPr id="5" name="Picture 4">
            <a:extLst>
              <a:ext uri="{FF2B5EF4-FFF2-40B4-BE49-F238E27FC236}">
                <a16:creationId xmlns:a16="http://schemas.microsoft.com/office/drawing/2014/main" id="{52E4A3EB-8A35-ACF1-C3EB-F3353DE31B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39550" y="2381791"/>
            <a:ext cx="2745478" cy="3423700"/>
          </a:xfrm>
          <a:prstGeom prst="rect">
            <a:avLst/>
          </a:prstGeom>
        </p:spPr>
      </p:pic>
      <p:pic>
        <p:nvPicPr>
          <p:cNvPr id="6" name="Picture 5">
            <a:extLst>
              <a:ext uri="{FF2B5EF4-FFF2-40B4-BE49-F238E27FC236}">
                <a16:creationId xmlns:a16="http://schemas.microsoft.com/office/drawing/2014/main" id="{19C5420E-9A45-F16C-957D-148047CBD2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756" y="2833699"/>
            <a:ext cx="2901322" cy="2696307"/>
          </a:xfrm>
          <a:prstGeom prst="rect">
            <a:avLst/>
          </a:prstGeom>
        </p:spPr>
      </p:pic>
      <p:sp>
        <p:nvSpPr>
          <p:cNvPr id="8" name="Slide Number Placeholder 7"/>
          <p:cNvSpPr>
            <a:spLocks noGrp="1"/>
          </p:cNvSpPr>
          <p:nvPr>
            <p:ph type="sldNum" sz="quarter" idx="12"/>
          </p:nvPr>
        </p:nvSpPr>
        <p:spPr/>
        <p:txBody>
          <a:bodyPr/>
          <a:lstStyle/>
          <a:p>
            <a:fld id="{138BED82-0599-4C68-B7B4-B6F4018D678C}" type="slidenum">
              <a:rPr lang="en-US" smtClean="0"/>
              <a:t>18</a:t>
            </a:fld>
            <a:endParaRPr lang="en-US"/>
          </a:p>
        </p:txBody>
      </p:sp>
      <p:pic>
        <p:nvPicPr>
          <p:cNvPr id="9" name="Picture 8">
            <a:extLst>
              <a:ext uri="{FF2B5EF4-FFF2-40B4-BE49-F238E27FC236}">
                <a16:creationId xmlns:a16="http://schemas.microsoft.com/office/drawing/2014/main" id="{6EFCD288-39B0-256D-21B2-403B7EF1C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1279566"/>
      </p:ext>
    </p:extLst>
  </p:cSld>
  <p:clrMapOvr>
    <a:masterClrMapping/>
  </p:clrMapOvr>
  <mc:AlternateContent xmlns:mc="http://schemas.openxmlformats.org/markup-compatibility/2006" xmlns:p14="http://schemas.microsoft.com/office/powerpoint/2010/main">
    <mc:Choice Requires="p14">
      <p:transition spd="slow" p14:dur="2000" advTm="20244"/>
    </mc:Choice>
    <mc:Fallback xmlns="">
      <p:transition spd="slow" advTm="20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1805" y="365125"/>
            <a:ext cx="10851995" cy="1325563"/>
          </a:xfrm>
        </p:spPr>
        <p:txBody>
          <a:bodyPr/>
          <a:lstStyle/>
          <a:p>
            <a:r>
              <a:rPr lang="en-US" u="sng" dirty="0" smtClean="0"/>
              <a:t>Enclosure</a:t>
            </a:r>
            <a:endParaRPr lang="en-US" u="sng" dirty="0"/>
          </a:p>
        </p:txBody>
      </p:sp>
      <p:pic>
        <p:nvPicPr>
          <p:cNvPr id="11" name="Content Placeholder 10"/>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172200" y="1290530"/>
            <a:ext cx="5181600" cy="3586901"/>
          </a:xfrm>
        </p:spPr>
      </p:pic>
      <p:sp>
        <p:nvSpPr>
          <p:cNvPr id="8" name="Text Placeholder 7"/>
          <p:cNvSpPr>
            <a:spLocks noGrp="1"/>
          </p:cNvSpPr>
          <p:nvPr>
            <p:ph sz="half" idx="2"/>
          </p:nvPr>
        </p:nvSpPr>
        <p:spPr>
          <a:xfrm>
            <a:off x="384717" y="2051823"/>
            <a:ext cx="5181600" cy="3825597"/>
          </a:xfrm>
        </p:spPr>
        <p:txBody>
          <a:bodyPr/>
          <a:lstStyle/>
          <a:p>
            <a:r>
              <a:rPr lang="en-US" dirty="0" smtClean="0"/>
              <a:t>Enclosures are secured with a security bolt.</a:t>
            </a:r>
          </a:p>
          <a:p>
            <a:endParaRPr lang="en-US" dirty="0" smtClean="0"/>
          </a:p>
          <a:p>
            <a:r>
              <a:rPr lang="en-US" dirty="0" err="1" smtClean="0"/>
              <a:t>Torx</a:t>
            </a:r>
            <a:r>
              <a:rPr lang="en-US" dirty="0" smtClean="0"/>
              <a:t> Security Machine Screw</a:t>
            </a:r>
          </a:p>
          <a:p>
            <a:endParaRPr lang="en-US" dirty="0"/>
          </a:p>
          <a:p>
            <a:r>
              <a:rPr lang="en-US" dirty="0" smtClean="0"/>
              <a:t>Hex Tamper Resistant Machine Screw </a:t>
            </a:r>
            <a:endParaRPr lang="en-US" dirty="0"/>
          </a:p>
        </p:txBody>
      </p:sp>
      <p:sp>
        <p:nvSpPr>
          <p:cNvPr id="13" name="Right Arrow 12"/>
          <p:cNvSpPr/>
          <p:nvPr/>
        </p:nvSpPr>
        <p:spPr>
          <a:xfrm rot="14743240">
            <a:off x="9146508" y="2236902"/>
            <a:ext cx="1019658" cy="2732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832" y="4331633"/>
            <a:ext cx="2878715" cy="1708455"/>
          </a:xfrm>
          <a:prstGeom prst="rect">
            <a:avLst/>
          </a:prstGeom>
        </p:spPr>
      </p:pic>
      <p:pic>
        <p:nvPicPr>
          <p:cNvPr id="12" name="Picture 11">
            <a:extLst>
              <a:ext uri="{FF2B5EF4-FFF2-40B4-BE49-F238E27FC236}">
                <a16:creationId xmlns:a16="http://schemas.microsoft.com/office/drawing/2014/main" id="{FF91305A-FE12-A0FA-A76E-CDC0088DDA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4053" y="3940649"/>
            <a:ext cx="2729793" cy="2047345"/>
          </a:xfrm>
          <a:prstGeom prst="rect">
            <a:avLst/>
          </a:prstGeom>
        </p:spPr>
      </p:pic>
      <p:sp>
        <p:nvSpPr>
          <p:cNvPr id="14" name="Right Arrow 13"/>
          <p:cNvSpPr/>
          <p:nvPr/>
        </p:nvSpPr>
        <p:spPr>
          <a:xfrm rot="5901050">
            <a:off x="9867961" y="4019146"/>
            <a:ext cx="856018" cy="2482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4604869">
            <a:off x="7820252" y="3975809"/>
            <a:ext cx="1019658" cy="2732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38BED82-0599-4C68-B7B4-B6F4018D678C}" type="slidenum">
              <a:rPr lang="en-US" smtClean="0"/>
              <a:t>19</a:t>
            </a:fld>
            <a:endParaRPr lang="en-US"/>
          </a:p>
        </p:txBody>
      </p:sp>
      <p:pic>
        <p:nvPicPr>
          <p:cNvPr id="17" name="Picture 16">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432582"/>
      </p:ext>
    </p:extLst>
  </p:cSld>
  <p:clrMapOvr>
    <a:masterClrMapping/>
  </p:clrMapOvr>
  <mc:AlternateContent xmlns:mc="http://schemas.openxmlformats.org/markup-compatibility/2006" xmlns:p14="http://schemas.microsoft.com/office/powerpoint/2010/main">
    <mc:Choice Requires="p14">
      <p:transition spd="slow" p14:dur="2000" advTm="23816"/>
    </mc:Choice>
    <mc:Fallback xmlns="">
      <p:transition spd="slow" advTm="2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Contents</a:t>
            </a:r>
            <a:endParaRPr lang="en-US" u="sng"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Important Information Before Starting</a:t>
            </a:r>
          </a:p>
          <a:p>
            <a:pPr marL="514350" indent="-514350">
              <a:buFont typeface="+mj-lt"/>
              <a:buAutoNum type="arabicPeriod"/>
            </a:pPr>
            <a:r>
              <a:rPr lang="en-US" dirty="0" smtClean="0"/>
              <a:t>Checking the Power</a:t>
            </a:r>
          </a:p>
          <a:p>
            <a:pPr marL="514350" indent="-514350">
              <a:buFont typeface="+mj-lt"/>
              <a:buAutoNum type="arabicPeriod"/>
            </a:pPr>
            <a:r>
              <a:rPr lang="en-US" dirty="0" smtClean="0"/>
              <a:t>Bypass Switch</a:t>
            </a:r>
          </a:p>
          <a:p>
            <a:pPr marL="514350" indent="-514350">
              <a:buFont typeface="+mj-lt"/>
              <a:buAutoNum type="arabicPeriod"/>
            </a:pPr>
            <a:r>
              <a:rPr lang="en-US" dirty="0" smtClean="0"/>
              <a:t>Activating Bypass Switch</a:t>
            </a:r>
          </a:p>
          <a:p>
            <a:pPr marL="514350" indent="-514350">
              <a:buFont typeface="+mj-lt"/>
              <a:buAutoNum type="arabicPeriod"/>
            </a:pPr>
            <a:r>
              <a:rPr lang="en-US" dirty="0" smtClean="0"/>
              <a:t>Finishing Up</a:t>
            </a:r>
          </a:p>
          <a:p>
            <a:pPr marL="514350" indent="-514350">
              <a:buFont typeface="+mj-lt"/>
              <a:buAutoNum type="arabicPeriod"/>
            </a:pPr>
            <a:r>
              <a:rPr lang="en-US" dirty="0" smtClean="0"/>
              <a:t>Checking Load</a:t>
            </a:r>
          </a:p>
          <a:p>
            <a:pPr marL="514350" indent="-514350">
              <a:buFont typeface="+mj-lt"/>
              <a:buAutoNum type="arabicPeriod"/>
            </a:pPr>
            <a:r>
              <a:rPr lang="en-US" dirty="0" smtClean="0"/>
              <a:t>Inspection</a:t>
            </a:r>
          </a:p>
        </p:txBody>
      </p:sp>
      <p:sp>
        <p:nvSpPr>
          <p:cNvPr id="5" name="Slide Number Placeholder 4"/>
          <p:cNvSpPr>
            <a:spLocks noGrp="1"/>
          </p:cNvSpPr>
          <p:nvPr>
            <p:ph type="sldNum" sz="quarter" idx="12"/>
          </p:nvPr>
        </p:nvSpPr>
        <p:spPr/>
        <p:txBody>
          <a:bodyPr/>
          <a:lstStyle/>
          <a:p>
            <a:fld id="{138BED82-0599-4C68-B7B4-B6F4018D678C}" type="slidenum">
              <a:rPr lang="en-US" smtClean="0"/>
              <a:t>2</a:t>
            </a:fld>
            <a:endParaRPr lang="en-US"/>
          </a:p>
        </p:txBody>
      </p:sp>
      <p:pic>
        <p:nvPicPr>
          <p:cNvPr id="6" name="Picture 5"/>
          <p:cNvPicPr>
            <a:picLocks noChangeAspect="1"/>
          </p:cNvPicPr>
          <p:nvPr/>
        </p:nvPicPr>
        <p:blipFill>
          <a:blip r:embed="rId5"/>
          <a:stretch>
            <a:fillRect/>
          </a:stretch>
        </p:blipFill>
        <p:spPr>
          <a:xfrm>
            <a:off x="7570150" y="2018371"/>
            <a:ext cx="4185094" cy="3144644"/>
          </a:xfrm>
          <a:prstGeom prst="rect">
            <a:avLst/>
          </a:prstGeom>
        </p:spPr>
      </p:pic>
      <p:pic>
        <p:nvPicPr>
          <p:cNvPr id="7" name="Picture 6">
            <a:extLst>
              <a:ext uri="{FF2B5EF4-FFF2-40B4-BE49-F238E27FC236}">
                <a16:creationId xmlns:a16="http://schemas.microsoft.com/office/drawing/2014/main" id="{6EFCD288-39B0-256D-21B2-403B7EF1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6178485"/>
      </p:ext>
    </p:extLst>
  </p:cSld>
  <p:clrMapOvr>
    <a:masterClrMapping/>
  </p:clrMapOvr>
  <mc:AlternateContent xmlns:mc="http://schemas.openxmlformats.org/markup-compatibility/2006" xmlns:p14="http://schemas.microsoft.com/office/powerpoint/2010/main">
    <mc:Choice Requires="p14">
      <p:transition spd="slow" p14:dur="2000" advTm="54443"/>
    </mc:Choice>
    <mc:Fallback xmlns="">
      <p:transition spd="slow" advTm="5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Enclosure (BOS)</a:t>
            </a:r>
            <a:endParaRPr lang="en-US" u="sng" dirty="0"/>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5400000">
            <a:off x="1348378" y="1892935"/>
            <a:ext cx="3303936" cy="2477951"/>
          </a:xfrm>
        </p:spPr>
      </p:pic>
      <p:pic>
        <p:nvPicPr>
          <p:cNvPr id="7" name="Content Placeholder 6"/>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059045" y="1891175"/>
            <a:ext cx="5181600" cy="4007521"/>
          </a:xfrm>
        </p:spPr>
      </p:pic>
      <p:sp>
        <p:nvSpPr>
          <p:cNvPr id="8" name="Right Arrow 7"/>
          <p:cNvSpPr/>
          <p:nvPr/>
        </p:nvSpPr>
        <p:spPr>
          <a:xfrm rot="16200000">
            <a:off x="1769996" y="3388156"/>
            <a:ext cx="1555594" cy="39029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11590" y="3472226"/>
            <a:ext cx="1538869" cy="11485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55073" y="2408493"/>
            <a:ext cx="585440" cy="3970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1495424">
            <a:off x="7767756" y="4198803"/>
            <a:ext cx="1555594" cy="39029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9073" y="1136493"/>
            <a:ext cx="2587241" cy="2544000"/>
          </a:xfrm>
          <a:prstGeom prst="rect">
            <a:avLst/>
          </a:prstGeom>
        </p:spPr>
      </p:pic>
      <p:sp>
        <p:nvSpPr>
          <p:cNvPr id="3" name="Slide Number Placeholder 2"/>
          <p:cNvSpPr>
            <a:spLocks noGrp="1"/>
          </p:cNvSpPr>
          <p:nvPr>
            <p:ph type="sldNum" sz="quarter" idx="12"/>
          </p:nvPr>
        </p:nvSpPr>
        <p:spPr/>
        <p:txBody>
          <a:bodyPr/>
          <a:lstStyle/>
          <a:p>
            <a:fld id="{138BED82-0599-4C68-B7B4-B6F4018D678C}" type="slidenum">
              <a:rPr lang="en-US" smtClean="0"/>
              <a:t>20</a:t>
            </a:fld>
            <a:endParaRPr lang="en-US"/>
          </a:p>
        </p:txBody>
      </p:sp>
      <p:pic>
        <p:nvPicPr>
          <p:cNvPr id="12" name="Picture 11">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0631703"/>
      </p:ext>
    </p:extLst>
  </p:cSld>
  <p:clrMapOvr>
    <a:masterClrMapping/>
  </p:clrMapOvr>
  <mc:AlternateContent xmlns:mc="http://schemas.openxmlformats.org/markup-compatibility/2006" xmlns:p14="http://schemas.microsoft.com/office/powerpoint/2010/main">
    <mc:Choice Requires="p14">
      <p:transition spd="slow" p14:dur="2000" advTm="45255"/>
    </mc:Choice>
    <mc:Fallback xmlns="">
      <p:transition spd="slow" advTm="4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Enclosure (BOS)</a:t>
            </a:r>
            <a:endParaRPr lang="en-US" u="sng" dirty="0"/>
          </a:p>
        </p:txBody>
      </p:sp>
      <p:sp>
        <p:nvSpPr>
          <p:cNvPr id="3" name="Content Placeholder 2"/>
          <p:cNvSpPr>
            <a:spLocks noGrp="1"/>
          </p:cNvSpPr>
          <p:nvPr>
            <p:ph sz="half" idx="1"/>
          </p:nvPr>
        </p:nvSpPr>
        <p:spPr/>
        <p:txBody>
          <a:bodyPr/>
          <a:lstStyle/>
          <a:p>
            <a:pPr marL="0" indent="0">
              <a:buNone/>
            </a:pPr>
            <a:r>
              <a:rPr lang="en-US" dirty="0" smtClean="0"/>
              <a:t>Bypass Switch</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665152" y="3219179"/>
            <a:ext cx="3902927" cy="2927195"/>
          </a:xfrm>
          <a:prstGeom prst="rect">
            <a:avLst/>
          </a:prstGeom>
        </p:spPr>
      </p:pic>
      <p:pic>
        <p:nvPicPr>
          <p:cNvPr id="13" name="Content Placeholder 12"/>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636603" y="1354874"/>
            <a:ext cx="5181600" cy="3886200"/>
          </a:xfr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07" y="2282902"/>
            <a:ext cx="5359383" cy="2030144"/>
          </a:xfrm>
          <a:prstGeom prst="rect">
            <a:avLst/>
          </a:prstGeom>
        </p:spPr>
      </p:pic>
      <p:sp>
        <p:nvSpPr>
          <p:cNvPr id="14" name="Right Arrow 13"/>
          <p:cNvSpPr/>
          <p:nvPr/>
        </p:nvSpPr>
        <p:spPr>
          <a:xfrm rot="17875214">
            <a:off x="1877344" y="4337615"/>
            <a:ext cx="1019658" cy="27320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87174" y="3546088"/>
            <a:ext cx="934611" cy="41368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426784">
            <a:off x="4315367" y="5519674"/>
            <a:ext cx="1019658" cy="27320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38BED82-0599-4C68-B7B4-B6F4018D678C}" type="slidenum">
              <a:rPr lang="en-US" smtClean="0"/>
              <a:t>21</a:t>
            </a:fld>
            <a:endParaRPr lang="en-US"/>
          </a:p>
        </p:txBody>
      </p:sp>
      <p:pic>
        <p:nvPicPr>
          <p:cNvPr id="12" name="Picture 11">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573424"/>
      </p:ext>
    </p:extLst>
  </p:cSld>
  <p:clrMapOvr>
    <a:masterClrMapping/>
  </p:clrMapOvr>
  <mc:AlternateContent xmlns:mc="http://schemas.openxmlformats.org/markup-compatibility/2006" xmlns:p14="http://schemas.microsoft.com/office/powerpoint/2010/main">
    <mc:Choice Requires="p14">
      <p:transition spd="slow" p14:dur="2000" advTm="30432"/>
    </mc:Choice>
    <mc:Fallback xmlns="">
      <p:transition spd="slow" advTm="3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Shed (BOS)</a:t>
            </a:r>
            <a:endParaRPr lang="en-US" u="sng" dirty="0"/>
          </a:p>
        </p:txBody>
      </p:sp>
      <p:sp>
        <p:nvSpPr>
          <p:cNvPr id="3" name="Content Placeholder 2"/>
          <p:cNvSpPr>
            <a:spLocks noGrp="1"/>
          </p:cNvSpPr>
          <p:nvPr>
            <p:ph sz="half" idx="1"/>
          </p:nvPr>
        </p:nvSpPr>
        <p:spPr/>
        <p:txBody>
          <a:bodyPr/>
          <a:lstStyle/>
          <a:p>
            <a:endParaRPr lang="en-US" dirty="0" smtClean="0"/>
          </a:p>
          <a:p>
            <a:r>
              <a:rPr lang="en-US" dirty="0" smtClean="0"/>
              <a:t>Sheds are typically locked</a:t>
            </a:r>
          </a:p>
          <a:p>
            <a:endParaRPr lang="en-US" dirty="0"/>
          </a:p>
          <a:p>
            <a:endParaRPr lang="en-US" dirty="0" smtClean="0"/>
          </a:p>
          <a:p>
            <a:r>
              <a:rPr lang="en-US" dirty="0" smtClean="0"/>
              <a:t>Facilities' personnel should </a:t>
            </a:r>
            <a:r>
              <a:rPr lang="en-US" smtClean="0"/>
              <a:t>have a key </a:t>
            </a:r>
            <a:r>
              <a:rPr lang="en-US" dirty="0" smtClean="0"/>
              <a:t>to door</a:t>
            </a:r>
            <a:endParaRPr lang="en-US" dirty="0"/>
          </a:p>
        </p:txBody>
      </p:sp>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8066846" y="4564441"/>
            <a:ext cx="2662483" cy="1996862"/>
          </a:xfr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2605" y="565571"/>
            <a:ext cx="3415990" cy="256199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6282" y="2905860"/>
            <a:ext cx="2434166" cy="182562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3297" y="2870437"/>
            <a:ext cx="2732048" cy="2049036"/>
          </a:xfrm>
          <a:prstGeom prst="rect">
            <a:avLst/>
          </a:prstGeom>
        </p:spPr>
      </p:pic>
      <p:sp>
        <p:nvSpPr>
          <p:cNvPr id="4" name="Slide Number Placeholder 3"/>
          <p:cNvSpPr>
            <a:spLocks noGrp="1"/>
          </p:cNvSpPr>
          <p:nvPr>
            <p:ph type="sldNum" sz="quarter" idx="12"/>
          </p:nvPr>
        </p:nvSpPr>
        <p:spPr/>
        <p:txBody>
          <a:bodyPr/>
          <a:lstStyle/>
          <a:p>
            <a:fld id="{138BED82-0599-4C68-B7B4-B6F4018D678C}" type="slidenum">
              <a:rPr lang="en-US" smtClean="0"/>
              <a:t>22</a:t>
            </a:fld>
            <a:endParaRPr lang="en-US"/>
          </a:p>
        </p:txBody>
      </p:sp>
      <p:pic>
        <p:nvPicPr>
          <p:cNvPr id="11" name="Picture 10">
            <a:extLst>
              <a:ext uri="{FF2B5EF4-FFF2-40B4-BE49-F238E27FC236}">
                <a16:creationId xmlns:a16="http://schemas.microsoft.com/office/drawing/2014/main" id="{6EFCD288-39B0-256D-21B2-403B7EF1C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6973623"/>
      </p:ext>
    </p:extLst>
  </p:cSld>
  <p:clrMapOvr>
    <a:masterClrMapping/>
  </p:clrMapOvr>
  <mc:AlternateContent xmlns:mc="http://schemas.openxmlformats.org/markup-compatibility/2006" xmlns:p14="http://schemas.microsoft.com/office/powerpoint/2010/main">
    <mc:Choice Requires="p14">
      <p:transition spd="slow" p14:dur="2000" advTm="13869"/>
    </mc:Choice>
    <mc:Fallback xmlns="">
      <p:transition spd="slow" advTm="1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Shed (BOS)</a:t>
            </a:r>
            <a:endParaRPr lang="en-US" u="sng" dirty="0"/>
          </a:p>
        </p:txBody>
      </p:sp>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5400000">
            <a:off x="668897" y="2118825"/>
            <a:ext cx="3462569" cy="2596926"/>
          </a:xfrm>
        </p:spPr>
      </p:pic>
      <p:sp>
        <p:nvSpPr>
          <p:cNvPr id="6" name="Right Arrow 5"/>
          <p:cNvSpPr/>
          <p:nvPr/>
        </p:nvSpPr>
        <p:spPr>
          <a:xfrm rot="5685829">
            <a:off x="1235608" y="2528860"/>
            <a:ext cx="1019658" cy="27320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78087" y="3255190"/>
            <a:ext cx="734702" cy="34681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343" y="2146049"/>
            <a:ext cx="3389972" cy="254247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554722" y="1541813"/>
            <a:ext cx="4538857" cy="3404142"/>
          </a:xfrm>
          <a:prstGeom prst="rect">
            <a:avLst/>
          </a:prstGeom>
        </p:spPr>
      </p:pic>
      <p:sp>
        <p:nvSpPr>
          <p:cNvPr id="14" name="Oval 13"/>
          <p:cNvSpPr/>
          <p:nvPr/>
        </p:nvSpPr>
        <p:spPr>
          <a:xfrm>
            <a:off x="5361297" y="3824868"/>
            <a:ext cx="1139863" cy="86365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8288530">
            <a:off x="4035219" y="4963182"/>
            <a:ext cx="1643392" cy="61491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38BED82-0599-4C68-B7B4-B6F4018D678C}" type="slidenum">
              <a:rPr lang="en-US" smtClean="0"/>
              <a:t>23</a:t>
            </a:fld>
            <a:endParaRPr lang="en-US"/>
          </a:p>
        </p:txBody>
      </p:sp>
      <p:pic>
        <p:nvPicPr>
          <p:cNvPr id="12" name="Picture 11">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5766536"/>
      </p:ext>
    </p:extLst>
  </p:cSld>
  <p:clrMapOvr>
    <a:masterClrMapping/>
  </p:clrMapOvr>
  <mc:AlternateContent xmlns:mc="http://schemas.openxmlformats.org/markup-compatibility/2006" xmlns:p14="http://schemas.microsoft.com/office/powerpoint/2010/main">
    <mc:Choice Requires="p14">
      <p:transition spd="slow" p14:dur="2000" advTm="26358"/>
    </mc:Choice>
    <mc:Fallback xmlns="">
      <p:transition spd="slow" advTm="2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2207941"/>
            <a:ext cx="9144000" cy="1302022"/>
          </a:xfrm>
        </p:spPr>
        <p:txBody>
          <a:bodyPr/>
          <a:lstStyle/>
          <a:p>
            <a:r>
              <a:rPr lang="en-US" u="sng" dirty="0" smtClean="0"/>
              <a:t>Activating Bypass Switch</a:t>
            </a:r>
            <a:endParaRPr lang="en-US" u="sng" dirty="0"/>
          </a:p>
        </p:txBody>
      </p:sp>
      <p:sp>
        <p:nvSpPr>
          <p:cNvPr id="2" name="Slide Number Placeholder 1"/>
          <p:cNvSpPr>
            <a:spLocks noGrp="1"/>
          </p:cNvSpPr>
          <p:nvPr>
            <p:ph type="sldNum" sz="quarter" idx="12"/>
          </p:nvPr>
        </p:nvSpPr>
        <p:spPr/>
        <p:txBody>
          <a:bodyPr/>
          <a:lstStyle/>
          <a:p>
            <a:fld id="{138BED82-0599-4C68-B7B4-B6F4018D678C}" type="slidenum">
              <a:rPr lang="en-US" smtClean="0"/>
              <a:t>24</a:t>
            </a:fld>
            <a:endParaRPr lang="en-US"/>
          </a:p>
        </p:txBody>
      </p:sp>
      <p:pic>
        <p:nvPicPr>
          <p:cNvPr id="8" name="Picture 7">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2847136"/>
      </p:ext>
    </p:extLst>
  </p:cSld>
  <p:clrMapOvr>
    <a:masterClrMapping/>
  </p:clrMapOvr>
  <mc:AlternateContent xmlns:mc="http://schemas.openxmlformats.org/markup-compatibility/2006" xmlns:p14="http://schemas.microsoft.com/office/powerpoint/2010/main">
    <mc:Choice Requires="p14">
      <p:transition spd="slow" p14:dur="2000" advTm="53436"/>
    </mc:Choice>
    <mc:Fallback xmlns="">
      <p:transition spd="slow" advTm="5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4271"/>
            <a:ext cx="10515600" cy="1055915"/>
          </a:xfrm>
        </p:spPr>
        <p:txBody>
          <a:bodyPr>
            <a:normAutofit fontScale="90000"/>
          </a:bodyPr>
          <a:lstStyle/>
          <a:p>
            <a:r>
              <a:rPr lang="en-US" u="sng" dirty="0" smtClean="0"/>
              <a:t>Activating the Bypass Switch</a:t>
            </a:r>
            <a:r>
              <a:rPr lang="en-US" u="sng" dirty="0"/>
              <a:t/>
            </a:r>
            <a:br>
              <a:rPr lang="en-US" u="sng" dirty="0"/>
            </a:br>
            <a:endParaRPr lang="en-US" u="sng" dirty="0"/>
          </a:p>
        </p:txBody>
      </p:sp>
      <p:sp>
        <p:nvSpPr>
          <p:cNvPr id="3" name="Content Placeholder 2"/>
          <p:cNvSpPr>
            <a:spLocks noGrp="1"/>
          </p:cNvSpPr>
          <p:nvPr>
            <p:ph idx="1"/>
          </p:nvPr>
        </p:nvSpPr>
        <p:spPr>
          <a:xfrm>
            <a:off x="352768" y="1372958"/>
            <a:ext cx="10824215" cy="518522"/>
          </a:xfrm>
        </p:spPr>
        <p:txBody>
          <a:bodyPr/>
          <a:lstStyle/>
          <a:p>
            <a:pPr marL="0" indent="0" algn="ctr">
              <a:buNone/>
            </a:pPr>
            <a:r>
              <a:rPr lang="en-US" sz="2400" dirty="0"/>
              <a:t>Move </a:t>
            </a:r>
            <a:r>
              <a:rPr lang="en-US" sz="2400" b="1" i="1" dirty="0"/>
              <a:t>black</a:t>
            </a:r>
            <a:r>
              <a:rPr lang="en-US" sz="2400" dirty="0"/>
              <a:t> plate from “Normal – UP” position to down “Down - Bypass” </a:t>
            </a:r>
            <a:r>
              <a:rPr lang="en-US" sz="2400" dirty="0" smtClean="0"/>
              <a:t>position </a:t>
            </a:r>
            <a:endParaRPr lang="en-US" sz="2400" dirty="0"/>
          </a:p>
          <a:p>
            <a:pPr marL="0" indent="0">
              <a:buNone/>
            </a:pPr>
            <a:endParaRPr lang="en-US" dirty="0"/>
          </a:p>
        </p:txBody>
      </p:sp>
      <p:sp>
        <p:nvSpPr>
          <p:cNvPr id="4" name="Frame 3"/>
          <p:cNvSpPr/>
          <p:nvPr/>
        </p:nvSpPr>
        <p:spPr>
          <a:xfrm>
            <a:off x="727749" y="2062102"/>
            <a:ext cx="4488526" cy="4097520"/>
          </a:xfrm>
          <a:prstGeom prst="frame">
            <a:avLst/>
          </a:prstGeom>
          <a:solidFill>
            <a:schemeClr val="bg1">
              <a:lumMod val="9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6573871" y="1993559"/>
            <a:ext cx="4005661" cy="2714427"/>
          </a:xfrm>
          <a:prstGeom prst="frame">
            <a:avLst/>
          </a:prstGeom>
          <a:solidFill>
            <a:schemeClr val="bg1">
              <a:lumMod val="9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1" name="Picture 20"/>
          <p:cNvPicPr>
            <a:picLocks noChangeAspect="1"/>
          </p:cNvPicPr>
          <p:nvPr/>
        </p:nvPicPr>
        <p:blipFill>
          <a:blip r:embed="rId5"/>
          <a:stretch>
            <a:fillRect/>
          </a:stretch>
        </p:blipFill>
        <p:spPr>
          <a:xfrm>
            <a:off x="6866020" y="2166233"/>
            <a:ext cx="3465095" cy="2220487"/>
          </a:xfrm>
          <a:prstGeom prst="rect">
            <a:avLst/>
          </a:prstGeom>
          <a:ln>
            <a:solidFill>
              <a:schemeClr val="tx1"/>
            </a:solidFill>
          </a:ln>
        </p:spPr>
      </p:pic>
      <p:sp>
        <p:nvSpPr>
          <p:cNvPr id="22" name="Frame 21"/>
          <p:cNvSpPr/>
          <p:nvPr/>
        </p:nvSpPr>
        <p:spPr>
          <a:xfrm>
            <a:off x="7923568" y="3404884"/>
            <a:ext cx="649705" cy="425116"/>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wn Arrow 26"/>
          <p:cNvSpPr/>
          <p:nvPr/>
        </p:nvSpPr>
        <p:spPr>
          <a:xfrm>
            <a:off x="8964410" y="3234780"/>
            <a:ext cx="492694" cy="5952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ame 27"/>
          <p:cNvSpPr/>
          <p:nvPr/>
        </p:nvSpPr>
        <p:spPr>
          <a:xfrm>
            <a:off x="7138936" y="3761054"/>
            <a:ext cx="649705" cy="349808"/>
          </a:xfrm>
          <a:prstGeom prst="frame">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9" name="Up Arrow 28"/>
          <p:cNvSpPr/>
          <p:nvPr/>
        </p:nvSpPr>
        <p:spPr>
          <a:xfrm>
            <a:off x="6700243" y="3483033"/>
            <a:ext cx="438693" cy="595620"/>
          </a:xfrm>
          <a:prstGeom prst="up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TextBox 29"/>
          <p:cNvSpPr txBox="1"/>
          <p:nvPr/>
        </p:nvSpPr>
        <p:spPr>
          <a:xfrm>
            <a:off x="6493535" y="5032942"/>
            <a:ext cx="4566932" cy="40011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n>
                  <a:solidFill>
                    <a:schemeClr val="accent2">
                      <a:lumMod val="75000"/>
                    </a:schemeClr>
                  </a:solidFill>
                </a:ln>
                <a:solidFill>
                  <a:srgbClr val="FF0000"/>
                </a:solidFill>
              </a:rPr>
              <a:t>MOVE: Up is PV ON, Down is UTILITY </a:t>
            </a:r>
            <a:r>
              <a:rPr lang="en-US" sz="2000" dirty="0" smtClean="0">
                <a:ln>
                  <a:solidFill>
                    <a:schemeClr val="accent2">
                      <a:lumMod val="75000"/>
                    </a:schemeClr>
                  </a:solidFill>
                </a:ln>
                <a:solidFill>
                  <a:srgbClr val="FF0000"/>
                </a:solidFill>
              </a:rPr>
              <a:t>ON</a:t>
            </a:r>
            <a:endParaRPr lang="en-US" sz="2000" dirty="0">
              <a:ln>
                <a:solidFill>
                  <a:schemeClr val="accent2">
                    <a:lumMod val="75000"/>
                  </a:schemeClr>
                </a:solidFill>
              </a:ln>
              <a:solidFill>
                <a:srgbClr val="FF0000"/>
              </a:solidFill>
            </a:endParaRPr>
          </a:p>
        </p:txBody>
      </p:sp>
      <p:sp>
        <p:nvSpPr>
          <p:cNvPr id="37" name="TextBox 36"/>
          <p:cNvSpPr txBox="1"/>
          <p:nvPr/>
        </p:nvSpPr>
        <p:spPr>
          <a:xfrm>
            <a:off x="6573872" y="5646728"/>
            <a:ext cx="4231962" cy="70788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n>
                  <a:solidFill>
                    <a:schemeClr val="accent2">
                      <a:lumMod val="75000"/>
                    </a:schemeClr>
                  </a:solidFill>
                </a:ln>
                <a:solidFill>
                  <a:schemeClr val="accent4"/>
                </a:solidFill>
              </a:rPr>
              <a:t>Move Black Plate and Circuit Breakers</a:t>
            </a:r>
          </a:p>
          <a:p>
            <a:r>
              <a:rPr lang="en-US" sz="2000" dirty="0">
                <a:ln>
                  <a:solidFill>
                    <a:schemeClr val="accent2">
                      <a:lumMod val="75000"/>
                    </a:schemeClr>
                  </a:solidFill>
                </a:ln>
                <a:solidFill>
                  <a:schemeClr val="accent4"/>
                </a:solidFill>
              </a:rPr>
              <a:t>Together.</a:t>
            </a:r>
          </a:p>
        </p:txBody>
      </p:sp>
      <p:pic>
        <p:nvPicPr>
          <p:cNvPr id="7" name="Picture 6">
            <a:extLst>
              <a:ext uri="{FF2B5EF4-FFF2-40B4-BE49-F238E27FC236}">
                <a16:creationId xmlns:a16="http://schemas.microsoft.com/office/drawing/2014/main" id="{597F7403-411B-5DDC-B7D4-18ED98714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5834" y="474271"/>
            <a:ext cx="742298" cy="74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B72F4FF-3CC4-A9DF-2328-7F28B4061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560" y="2528874"/>
            <a:ext cx="3516904" cy="3078485"/>
          </a:xfrm>
          <a:prstGeom prst="rect">
            <a:avLst/>
          </a:prstGeom>
        </p:spPr>
      </p:pic>
      <p:sp>
        <p:nvSpPr>
          <p:cNvPr id="12" name="Frame 11"/>
          <p:cNvSpPr/>
          <p:nvPr/>
        </p:nvSpPr>
        <p:spPr>
          <a:xfrm>
            <a:off x="1586548" y="4483668"/>
            <a:ext cx="745958" cy="535135"/>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19"/>
          <p:cNvSpPr/>
          <p:nvPr/>
        </p:nvSpPr>
        <p:spPr>
          <a:xfrm>
            <a:off x="640879" y="4576301"/>
            <a:ext cx="945669" cy="26337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138BED82-0599-4C68-B7B4-B6F4018D678C}" type="slidenum">
              <a:rPr lang="en-US" smtClean="0"/>
              <a:t>25</a:t>
            </a:fld>
            <a:endParaRPr lang="en-US"/>
          </a:p>
        </p:txBody>
      </p:sp>
      <p:pic>
        <p:nvPicPr>
          <p:cNvPr id="18" name="Picture 17">
            <a:extLst>
              <a:ext uri="{FF2B5EF4-FFF2-40B4-BE49-F238E27FC236}">
                <a16:creationId xmlns:a16="http://schemas.microsoft.com/office/drawing/2014/main" id="{6EFCD288-39B0-256D-21B2-403B7EF1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2930379"/>
      </p:ext>
    </p:extLst>
  </p:cSld>
  <p:clrMapOvr>
    <a:masterClrMapping/>
  </p:clrMapOvr>
  <mc:AlternateContent xmlns:mc="http://schemas.openxmlformats.org/markup-compatibility/2006" xmlns:p14="http://schemas.microsoft.com/office/powerpoint/2010/main">
    <mc:Choice Requires="p14">
      <p:transition spd="slow" p14:dur="2000" advTm="42093"/>
    </mc:Choice>
    <mc:Fallback xmlns="">
      <p:transition spd="slow" advTm="4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4"/>
          <p:cNvSpPr>
            <a:spLocks/>
          </p:cNvSpPr>
          <p:nvPr/>
        </p:nvSpPr>
        <p:spPr bwMode="auto">
          <a:xfrm>
            <a:off x="1965325" y="1966324"/>
            <a:ext cx="1730375" cy="941388"/>
          </a:xfrm>
          <a:custGeom>
            <a:avLst/>
            <a:gdLst>
              <a:gd name="T0" fmla="*/ 0 w 1090"/>
              <a:gd name="T1" fmla="*/ 0 h 545"/>
              <a:gd name="T2" fmla="*/ 1089 w 1090"/>
              <a:gd name="T3" fmla="*/ 0 h 545"/>
              <a:gd name="T4" fmla="*/ 1089 w 1090"/>
              <a:gd name="T5" fmla="*/ 544 h 545"/>
              <a:gd name="T6" fmla="*/ 0 w 1090"/>
              <a:gd name="T7" fmla="*/ 544 h 545"/>
              <a:gd name="T8" fmla="*/ 0 w 1090"/>
              <a:gd name="T9" fmla="*/ 0 h 545"/>
            </a:gdLst>
            <a:ahLst/>
            <a:cxnLst>
              <a:cxn ang="0">
                <a:pos x="T0" y="T1"/>
              </a:cxn>
              <a:cxn ang="0">
                <a:pos x="T2" y="T3"/>
              </a:cxn>
              <a:cxn ang="0">
                <a:pos x="T4" y="T5"/>
              </a:cxn>
              <a:cxn ang="0">
                <a:pos x="T6" y="T7"/>
              </a:cxn>
              <a:cxn ang="0">
                <a:pos x="T8" y="T9"/>
              </a:cxn>
            </a:cxnLst>
            <a:rect l="0" t="0" r="r" b="b"/>
            <a:pathLst>
              <a:path w="1090" h="545">
                <a:moveTo>
                  <a:pt x="0" y="0"/>
                </a:moveTo>
                <a:lnTo>
                  <a:pt x="1089" y="0"/>
                </a:lnTo>
                <a:lnTo>
                  <a:pt x="1089" y="544"/>
                </a:lnTo>
                <a:lnTo>
                  <a:pt x="0" y="544"/>
                </a:lnTo>
                <a:lnTo>
                  <a:pt x="0" y="0"/>
                </a:lnTo>
              </a:path>
            </a:pathLst>
          </a:custGeom>
          <a:solidFill>
            <a:schemeClr val="accent2">
              <a:lumMod val="60000"/>
              <a:lumOff val="40000"/>
            </a:schemeClr>
          </a:solidFill>
          <a:ln w="38100" cap="rnd" cmpd="sng">
            <a:solidFill>
              <a:schemeClr val="tx1"/>
            </a:solidFill>
            <a:prstDash val="solid"/>
            <a:round/>
            <a:headEnd/>
            <a:tailEnd/>
          </a:ln>
          <a:effectLst/>
        </p:spPr>
        <p:txBody>
          <a:bodyPr/>
          <a:lstStyle/>
          <a:p>
            <a:endParaRPr lang="en-US"/>
          </a:p>
        </p:txBody>
      </p:sp>
      <p:sp>
        <p:nvSpPr>
          <p:cNvPr id="677890" name="Line 2"/>
          <p:cNvSpPr>
            <a:spLocks noChangeShapeType="1"/>
          </p:cNvSpPr>
          <p:nvPr/>
        </p:nvSpPr>
        <p:spPr bwMode="auto">
          <a:xfrm flipH="1">
            <a:off x="3970804" y="4290896"/>
            <a:ext cx="990600" cy="0"/>
          </a:xfrm>
          <a:prstGeom prst="line">
            <a:avLst/>
          </a:prstGeom>
          <a:noFill/>
          <a:ln w="38100">
            <a:solidFill>
              <a:schemeClr val="tx1"/>
            </a:solidFill>
            <a:round/>
            <a:headEnd type="none" w="sm" len="sm"/>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891" name="Rectangle 3"/>
          <p:cNvSpPr>
            <a:spLocks noGrp="1" noChangeArrowheads="1"/>
          </p:cNvSpPr>
          <p:nvPr>
            <p:ph type="title"/>
          </p:nvPr>
        </p:nvSpPr>
        <p:spPr>
          <a:xfrm>
            <a:off x="1414818" y="228164"/>
            <a:ext cx="9976863" cy="1202206"/>
          </a:xfrm>
          <a:noFill/>
          <a:ln/>
        </p:spPr>
        <p:txBody>
          <a:bodyPr>
            <a:normAutofit/>
          </a:bodyPr>
          <a:lstStyle/>
          <a:p>
            <a:r>
              <a:rPr lang="en-US" sz="4000" u="sng" dirty="0"/>
              <a:t>Activating the Bypass</a:t>
            </a:r>
          </a:p>
        </p:txBody>
      </p:sp>
      <p:sp>
        <p:nvSpPr>
          <p:cNvPr id="677892" name="Freeform 4"/>
          <p:cNvSpPr>
            <a:spLocks/>
          </p:cNvSpPr>
          <p:nvPr/>
        </p:nvSpPr>
        <p:spPr bwMode="auto">
          <a:xfrm>
            <a:off x="1791708" y="1710736"/>
            <a:ext cx="1730375" cy="941388"/>
          </a:xfrm>
          <a:custGeom>
            <a:avLst/>
            <a:gdLst>
              <a:gd name="T0" fmla="*/ 0 w 1090"/>
              <a:gd name="T1" fmla="*/ 0 h 545"/>
              <a:gd name="T2" fmla="*/ 1089 w 1090"/>
              <a:gd name="T3" fmla="*/ 0 h 545"/>
              <a:gd name="T4" fmla="*/ 1089 w 1090"/>
              <a:gd name="T5" fmla="*/ 544 h 545"/>
              <a:gd name="T6" fmla="*/ 0 w 1090"/>
              <a:gd name="T7" fmla="*/ 544 h 545"/>
              <a:gd name="T8" fmla="*/ 0 w 1090"/>
              <a:gd name="T9" fmla="*/ 0 h 545"/>
            </a:gdLst>
            <a:ahLst/>
            <a:cxnLst>
              <a:cxn ang="0">
                <a:pos x="T0" y="T1"/>
              </a:cxn>
              <a:cxn ang="0">
                <a:pos x="T2" y="T3"/>
              </a:cxn>
              <a:cxn ang="0">
                <a:pos x="T4" y="T5"/>
              </a:cxn>
              <a:cxn ang="0">
                <a:pos x="T6" y="T7"/>
              </a:cxn>
              <a:cxn ang="0">
                <a:pos x="T8" y="T9"/>
              </a:cxn>
            </a:cxnLst>
            <a:rect l="0" t="0" r="r" b="b"/>
            <a:pathLst>
              <a:path w="1090" h="545">
                <a:moveTo>
                  <a:pt x="0" y="0"/>
                </a:moveTo>
                <a:lnTo>
                  <a:pt x="1089" y="0"/>
                </a:lnTo>
                <a:lnTo>
                  <a:pt x="1089" y="544"/>
                </a:lnTo>
                <a:lnTo>
                  <a:pt x="0" y="544"/>
                </a:lnTo>
                <a:lnTo>
                  <a:pt x="0" y="0"/>
                </a:lnTo>
              </a:path>
            </a:pathLst>
          </a:custGeom>
          <a:solidFill>
            <a:schemeClr val="accent2">
              <a:lumMod val="60000"/>
              <a:lumOff val="40000"/>
            </a:schemeClr>
          </a:solidFill>
          <a:ln w="38100" cap="rnd" cmpd="sng">
            <a:solidFill>
              <a:schemeClr val="tx1"/>
            </a:solidFill>
            <a:prstDash val="solid"/>
            <a:round/>
            <a:headEnd/>
            <a:tailEnd/>
          </a:ln>
          <a:effectLst/>
        </p:spPr>
        <p:txBody>
          <a:bodyPr/>
          <a:lstStyle/>
          <a:p>
            <a:endParaRPr lang="en-US"/>
          </a:p>
        </p:txBody>
      </p:sp>
      <p:sp>
        <p:nvSpPr>
          <p:cNvPr id="677894" name="Freeform 6"/>
          <p:cNvSpPr>
            <a:spLocks/>
          </p:cNvSpPr>
          <p:nvPr/>
        </p:nvSpPr>
        <p:spPr bwMode="auto">
          <a:xfrm>
            <a:off x="4905540" y="3764478"/>
            <a:ext cx="1828800" cy="1346729"/>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rgbClr val="FAFD00"/>
          </a:solidFill>
          <a:ln w="38100" cap="rnd" cmpd="sng">
            <a:solidFill>
              <a:schemeClr val="tx1"/>
            </a:solidFill>
            <a:prstDash val="solid"/>
            <a:round/>
            <a:headEnd/>
            <a:tailEnd/>
          </a:ln>
          <a:effectLst/>
        </p:spPr>
        <p:txBody>
          <a:bodyPr/>
          <a:lstStyle/>
          <a:p>
            <a:endParaRPr lang="en-US"/>
          </a:p>
        </p:txBody>
      </p:sp>
      <p:sp>
        <p:nvSpPr>
          <p:cNvPr id="677895" name="Rectangle 7"/>
          <p:cNvSpPr>
            <a:spLocks noChangeArrowheads="1"/>
          </p:cNvSpPr>
          <p:nvPr/>
        </p:nvSpPr>
        <p:spPr bwMode="auto">
          <a:xfrm>
            <a:off x="4868396" y="3791136"/>
            <a:ext cx="1789743" cy="1324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ctr"/>
            <a:r>
              <a:rPr lang="en-US" sz="2000" b="1" dirty="0">
                <a:solidFill>
                  <a:srgbClr val="1500D8"/>
                </a:solidFill>
                <a:latin typeface="Arial" charset="0"/>
              </a:rPr>
              <a:t>Inverter/</a:t>
            </a:r>
          </a:p>
          <a:p>
            <a:pPr algn="ctr"/>
            <a:r>
              <a:rPr lang="en-US" sz="2000" b="1" dirty="0">
                <a:solidFill>
                  <a:srgbClr val="1500D8"/>
                </a:solidFill>
                <a:latin typeface="Arial" charset="0"/>
              </a:rPr>
              <a:t>Conditioner/</a:t>
            </a:r>
          </a:p>
          <a:p>
            <a:pPr algn="ctr"/>
            <a:r>
              <a:rPr lang="en-US" sz="2000" b="1" dirty="0">
                <a:solidFill>
                  <a:srgbClr val="1500D8"/>
                </a:solidFill>
                <a:latin typeface="Arial" charset="0"/>
              </a:rPr>
              <a:t>Controller/</a:t>
            </a:r>
          </a:p>
          <a:p>
            <a:pPr algn="ctr"/>
            <a:r>
              <a:rPr lang="en-US" sz="2000" b="1" dirty="0">
                <a:solidFill>
                  <a:srgbClr val="1500D8"/>
                </a:solidFill>
                <a:latin typeface="Arial" charset="0"/>
              </a:rPr>
              <a:t>Charger</a:t>
            </a:r>
          </a:p>
        </p:txBody>
      </p:sp>
      <p:sp>
        <p:nvSpPr>
          <p:cNvPr id="677896" name="Freeform 8"/>
          <p:cNvSpPr>
            <a:spLocks/>
          </p:cNvSpPr>
          <p:nvPr/>
        </p:nvSpPr>
        <p:spPr bwMode="auto">
          <a:xfrm>
            <a:off x="4923597" y="2300065"/>
            <a:ext cx="1752600" cy="941387"/>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rgbClr val="FAFD00"/>
          </a:solidFill>
          <a:ln w="38100" cap="rnd" cmpd="sng">
            <a:solidFill>
              <a:schemeClr val="tx1"/>
            </a:solidFill>
            <a:prstDash val="solid"/>
            <a:round/>
            <a:headEnd/>
            <a:tailEnd/>
          </a:ln>
          <a:effectLst/>
        </p:spPr>
        <p:txBody>
          <a:bodyPr/>
          <a:lstStyle/>
          <a:p>
            <a:endParaRPr lang="en-US"/>
          </a:p>
        </p:txBody>
      </p:sp>
      <p:sp>
        <p:nvSpPr>
          <p:cNvPr id="677897" name="Rectangle 9"/>
          <p:cNvSpPr>
            <a:spLocks noChangeArrowheads="1"/>
          </p:cNvSpPr>
          <p:nvPr/>
        </p:nvSpPr>
        <p:spPr bwMode="auto">
          <a:xfrm>
            <a:off x="5164992" y="2424807"/>
            <a:ext cx="1141338"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b="1" dirty="0">
                <a:solidFill>
                  <a:srgbClr val="1500D8"/>
                </a:solidFill>
                <a:latin typeface="Arial" charset="0"/>
              </a:rPr>
              <a:t>Battery</a:t>
            </a:r>
          </a:p>
          <a:p>
            <a:r>
              <a:rPr lang="en-US" sz="2000" b="1" dirty="0">
                <a:solidFill>
                  <a:srgbClr val="1500D8"/>
                </a:solidFill>
                <a:latin typeface="Arial" charset="0"/>
              </a:rPr>
              <a:t>Storage</a:t>
            </a:r>
          </a:p>
        </p:txBody>
      </p:sp>
      <p:sp>
        <p:nvSpPr>
          <p:cNvPr id="677898" name="Line 10"/>
          <p:cNvSpPr>
            <a:spLocks noChangeShapeType="1"/>
          </p:cNvSpPr>
          <p:nvPr/>
        </p:nvSpPr>
        <p:spPr bwMode="auto">
          <a:xfrm>
            <a:off x="5786090" y="3241452"/>
            <a:ext cx="0" cy="533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solidFill>
                <a:schemeClr val="accent2"/>
              </a:solidFill>
            </a:endParaRPr>
          </a:p>
        </p:txBody>
      </p:sp>
      <p:sp>
        <p:nvSpPr>
          <p:cNvPr id="677899" name="Freeform 11"/>
          <p:cNvSpPr>
            <a:spLocks/>
          </p:cNvSpPr>
          <p:nvPr/>
        </p:nvSpPr>
        <p:spPr bwMode="auto">
          <a:xfrm>
            <a:off x="2204061" y="4932158"/>
            <a:ext cx="1731962" cy="941387"/>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chemeClr val="accent1">
              <a:lumMod val="40000"/>
              <a:lumOff val="60000"/>
            </a:schemeClr>
          </a:solidFill>
          <a:ln w="38100" cap="rnd" cmpd="sng">
            <a:solidFill>
              <a:schemeClr val="tx1"/>
            </a:solidFill>
            <a:prstDash val="solid"/>
            <a:round/>
            <a:headEnd/>
            <a:tailEnd/>
          </a:ln>
          <a:effectLst/>
        </p:spPr>
        <p:txBody>
          <a:bodyPr/>
          <a:lstStyle/>
          <a:p>
            <a:endParaRPr lang="en-US"/>
          </a:p>
        </p:txBody>
      </p:sp>
      <p:sp>
        <p:nvSpPr>
          <p:cNvPr id="677901" name="Freeform 13"/>
          <p:cNvSpPr>
            <a:spLocks/>
          </p:cNvSpPr>
          <p:nvPr/>
        </p:nvSpPr>
        <p:spPr bwMode="auto">
          <a:xfrm>
            <a:off x="2218788" y="3200394"/>
            <a:ext cx="1731962" cy="1347003"/>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chemeClr val="accent1">
              <a:lumMod val="40000"/>
              <a:lumOff val="60000"/>
            </a:schemeClr>
          </a:solidFill>
          <a:ln w="38100" cap="rnd" cmpd="sng">
            <a:solidFill>
              <a:schemeClr val="tx1"/>
            </a:solidFill>
            <a:prstDash val="solid"/>
            <a:round/>
            <a:headEnd/>
            <a:tailEnd/>
          </a:ln>
          <a:effectLst/>
        </p:spPr>
        <p:txBody>
          <a:bodyPr/>
          <a:lstStyle/>
          <a:p>
            <a:endParaRPr lang="en-US"/>
          </a:p>
        </p:txBody>
      </p:sp>
      <p:sp>
        <p:nvSpPr>
          <p:cNvPr id="677903" name="Line 15"/>
          <p:cNvSpPr>
            <a:spLocks noChangeShapeType="1"/>
          </p:cNvSpPr>
          <p:nvPr/>
        </p:nvSpPr>
        <p:spPr bwMode="auto">
          <a:xfrm flipV="1">
            <a:off x="3093543" y="4528509"/>
            <a:ext cx="0" cy="457200"/>
          </a:xfrm>
          <a:prstGeom prst="line">
            <a:avLst/>
          </a:prstGeom>
          <a:noFill/>
          <a:ln w="38100">
            <a:solidFill>
              <a:schemeClr val="tx1"/>
            </a:solidFill>
            <a:round/>
            <a:headEnd type="stealth" w="lg" len="lg"/>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913" name="Line 25"/>
          <p:cNvSpPr>
            <a:spLocks noChangeShapeType="1"/>
          </p:cNvSpPr>
          <p:nvPr/>
        </p:nvSpPr>
        <p:spPr bwMode="auto">
          <a:xfrm>
            <a:off x="6658139" y="4287201"/>
            <a:ext cx="685800"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914" name="Line 26"/>
          <p:cNvSpPr>
            <a:spLocks noChangeShapeType="1"/>
          </p:cNvSpPr>
          <p:nvPr/>
        </p:nvSpPr>
        <p:spPr bwMode="auto">
          <a:xfrm flipH="1">
            <a:off x="5676899" y="1855287"/>
            <a:ext cx="0" cy="489225"/>
          </a:xfrm>
          <a:prstGeom prst="line">
            <a:avLst/>
          </a:prstGeom>
          <a:noFill/>
          <a:ln w="38100">
            <a:solidFill>
              <a:schemeClr val="tx1"/>
            </a:solidFill>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7915" name="Text Box 27"/>
          <p:cNvSpPr txBox="1">
            <a:spLocks noChangeArrowheads="1"/>
          </p:cNvSpPr>
          <p:nvPr/>
        </p:nvSpPr>
        <p:spPr bwMode="auto">
          <a:xfrm>
            <a:off x="7279197" y="6333174"/>
            <a:ext cx="466299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dirty="0">
                <a:latin typeface="Arial" charset="0"/>
              </a:rPr>
              <a:t>* Arrows indicate directions of power flows</a:t>
            </a:r>
          </a:p>
        </p:txBody>
      </p:sp>
      <p:sp>
        <p:nvSpPr>
          <p:cNvPr id="677916" name="Freeform 28"/>
          <p:cNvSpPr>
            <a:spLocks/>
          </p:cNvSpPr>
          <p:nvPr/>
        </p:nvSpPr>
        <p:spPr bwMode="auto">
          <a:xfrm rot="10800000">
            <a:off x="4448340" y="4307393"/>
            <a:ext cx="2526250" cy="1406266"/>
          </a:xfrm>
          <a:custGeom>
            <a:avLst/>
            <a:gdLst>
              <a:gd name="T0" fmla="*/ 0 w 1811"/>
              <a:gd name="T1" fmla="*/ 557 h 557"/>
              <a:gd name="T2" fmla="*/ 0 w 1811"/>
              <a:gd name="T3" fmla="*/ 0 h 557"/>
              <a:gd name="T4" fmla="*/ 1811 w 1811"/>
              <a:gd name="T5" fmla="*/ 0 h 557"/>
              <a:gd name="T6" fmla="*/ 1811 w 1811"/>
              <a:gd name="T7" fmla="*/ 548 h 557"/>
            </a:gdLst>
            <a:ahLst/>
            <a:cxnLst>
              <a:cxn ang="0">
                <a:pos x="T0" y="T1"/>
              </a:cxn>
              <a:cxn ang="0">
                <a:pos x="T2" y="T3"/>
              </a:cxn>
              <a:cxn ang="0">
                <a:pos x="T4" y="T5"/>
              </a:cxn>
              <a:cxn ang="0">
                <a:pos x="T6" y="T7"/>
              </a:cxn>
            </a:cxnLst>
            <a:rect l="0" t="0" r="r" b="b"/>
            <a:pathLst>
              <a:path w="1811" h="557">
                <a:moveTo>
                  <a:pt x="0" y="557"/>
                </a:moveTo>
                <a:lnTo>
                  <a:pt x="0" y="0"/>
                </a:lnTo>
                <a:lnTo>
                  <a:pt x="1811" y="0"/>
                </a:lnTo>
                <a:lnTo>
                  <a:pt x="1811" y="548"/>
                </a:lnTo>
              </a:path>
            </a:pathLst>
          </a:custGeom>
          <a:noFill/>
          <a:ln w="28575" cap="flat" cmpd="sng">
            <a:solidFill>
              <a:schemeClr val="tx1"/>
            </a:solidFill>
            <a:prstDash val="dash"/>
            <a:miter lim="800000"/>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lstStyle/>
          <a:p>
            <a:endParaRPr lang="en-US"/>
          </a:p>
        </p:txBody>
      </p:sp>
      <p:sp>
        <p:nvSpPr>
          <p:cNvPr id="32" name="Freeform 8"/>
          <p:cNvSpPr>
            <a:spLocks/>
          </p:cNvSpPr>
          <p:nvPr/>
        </p:nvSpPr>
        <p:spPr bwMode="auto">
          <a:xfrm>
            <a:off x="7010400" y="1600201"/>
            <a:ext cx="1752600" cy="941387"/>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chemeClr val="accent3">
              <a:lumMod val="75000"/>
            </a:schemeClr>
          </a:solidFill>
          <a:ln w="38100" cap="rnd" cmpd="sng">
            <a:solidFill>
              <a:schemeClr val="tx1"/>
            </a:solidFill>
            <a:prstDash val="solid"/>
            <a:round/>
            <a:headEnd/>
            <a:tailEnd/>
          </a:ln>
          <a:effectLst/>
        </p:spPr>
        <p:txBody>
          <a:bodyPr/>
          <a:lstStyle/>
          <a:p>
            <a:endParaRPr lang="en-US"/>
          </a:p>
        </p:txBody>
      </p:sp>
      <p:sp>
        <p:nvSpPr>
          <p:cNvPr id="33" name="Freeform 8"/>
          <p:cNvSpPr>
            <a:spLocks/>
          </p:cNvSpPr>
          <p:nvPr/>
        </p:nvSpPr>
        <p:spPr bwMode="auto">
          <a:xfrm>
            <a:off x="7315199" y="3815722"/>
            <a:ext cx="1864425" cy="941387"/>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chemeClr val="accent1">
              <a:lumMod val="40000"/>
              <a:lumOff val="60000"/>
            </a:schemeClr>
          </a:solidFill>
          <a:ln w="38100" cap="rnd" cmpd="sng">
            <a:solidFill>
              <a:schemeClr val="tx1"/>
            </a:solidFill>
            <a:prstDash val="solid"/>
            <a:round/>
            <a:headEnd/>
            <a:tailEnd/>
          </a:ln>
          <a:effectLst/>
        </p:spPr>
        <p:txBody>
          <a:bodyPr/>
          <a:lstStyle/>
          <a:p>
            <a:endParaRPr lang="en-US"/>
          </a:p>
        </p:txBody>
      </p:sp>
      <p:sp>
        <p:nvSpPr>
          <p:cNvPr id="34" name="Freeform 8"/>
          <p:cNvSpPr>
            <a:spLocks/>
          </p:cNvSpPr>
          <p:nvPr/>
        </p:nvSpPr>
        <p:spPr bwMode="auto">
          <a:xfrm>
            <a:off x="7348979" y="5240880"/>
            <a:ext cx="1752600" cy="941387"/>
          </a:xfrm>
          <a:custGeom>
            <a:avLst/>
            <a:gdLst>
              <a:gd name="T0" fmla="*/ 0 w 1091"/>
              <a:gd name="T1" fmla="*/ 0 h 545"/>
              <a:gd name="T2" fmla="*/ 1090 w 1091"/>
              <a:gd name="T3" fmla="*/ 0 h 545"/>
              <a:gd name="T4" fmla="*/ 1090 w 1091"/>
              <a:gd name="T5" fmla="*/ 544 h 545"/>
              <a:gd name="T6" fmla="*/ 0 w 1091"/>
              <a:gd name="T7" fmla="*/ 544 h 545"/>
              <a:gd name="T8" fmla="*/ 0 w 1091"/>
              <a:gd name="T9" fmla="*/ 0 h 545"/>
            </a:gdLst>
            <a:ahLst/>
            <a:cxnLst>
              <a:cxn ang="0">
                <a:pos x="T0" y="T1"/>
              </a:cxn>
              <a:cxn ang="0">
                <a:pos x="T2" y="T3"/>
              </a:cxn>
              <a:cxn ang="0">
                <a:pos x="T4" y="T5"/>
              </a:cxn>
              <a:cxn ang="0">
                <a:pos x="T6" y="T7"/>
              </a:cxn>
              <a:cxn ang="0">
                <a:pos x="T8" y="T9"/>
              </a:cxn>
            </a:cxnLst>
            <a:rect l="0" t="0" r="r" b="b"/>
            <a:pathLst>
              <a:path w="1091" h="545">
                <a:moveTo>
                  <a:pt x="0" y="0"/>
                </a:moveTo>
                <a:lnTo>
                  <a:pt x="1090" y="0"/>
                </a:lnTo>
                <a:lnTo>
                  <a:pt x="1090" y="544"/>
                </a:lnTo>
                <a:lnTo>
                  <a:pt x="0" y="544"/>
                </a:lnTo>
                <a:lnTo>
                  <a:pt x="0" y="0"/>
                </a:lnTo>
              </a:path>
            </a:pathLst>
          </a:custGeom>
          <a:solidFill>
            <a:schemeClr val="accent1">
              <a:lumMod val="40000"/>
              <a:lumOff val="60000"/>
            </a:schemeClr>
          </a:solidFill>
          <a:ln w="38100" cap="rnd" cmpd="sng">
            <a:solidFill>
              <a:schemeClr val="tx1"/>
            </a:solidFill>
            <a:prstDash val="solid"/>
            <a:round/>
            <a:headEnd/>
            <a:tailEnd/>
          </a:ln>
          <a:effectLst/>
        </p:spPr>
        <p:txBody>
          <a:bodyPr/>
          <a:lstStyle/>
          <a:p>
            <a:endParaRPr lang="en-US"/>
          </a:p>
        </p:txBody>
      </p:sp>
      <p:sp>
        <p:nvSpPr>
          <p:cNvPr id="35" name="Line 15"/>
          <p:cNvSpPr>
            <a:spLocks noChangeShapeType="1"/>
          </p:cNvSpPr>
          <p:nvPr/>
        </p:nvSpPr>
        <p:spPr bwMode="auto">
          <a:xfrm flipV="1">
            <a:off x="8285720" y="4757109"/>
            <a:ext cx="0" cy="457200"/>
          </a:xfrm>
          <a:prstGeom prst="line">
            <a:avLst/>
          </a:prstGeom>
          <a:noFill/>
          <a:ln w="38100">
            <a:solidFill>
              <a:schemeClr val="tx1"/>
            </a:solidFill>
            <a:round/>
            <a:headEnd type="stealth" w="lg" len="lg"/>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15"/>
          <p:cNvSpPr>
            <a:spLocks noChangeShapeType="1"/>
          </p:cNvSpPr>
          <p:nvPr/>
        </p:nvSpPr>
        <p:spPr bwMode="auto">
          <a:xfrm>
            <a:off x="9118622" y="4456889"/>
            <a:ext cx="685800" cy="0"/>
          </a:xfrm>
          <a:prstGeom prst="line">
            <a:avLst/>
          </a:prstGeom>
          <a:noFill/>
          <a:ln w="38100">
            <a:solidFill>
              <a:schemeClr val="tx1"/>
            </a:solidFill>
            <a:round/>
            <a:headEnd type="stealth" w="lg" len="lg"/>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Rectangle 5"/>
          <p:cNvSpPr>
            <a:spLocks noChangeArrowheads="1"/>
          </p:cNvSpPr>
          <p:nvPr/>
        </p:nvSpPr>
        <p:spPr bwMode="auto">
          <a:xfrm>
            <a:off x="7162800" y="1752600"/>
            <a:ext cx="1181414"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b="1" dirty="0">
                <a:solidFill>
                  <a:srgbClr val="1500D8"/>
                </a:solidFill>
                <a:latin typeface="Arial" charset="0"/>
              </a:rPr>
              <a:t>Electric </a:t>
            </a:r>
          </a:p>
          <a:p>
            <a:r>
              <a:rPr lang="en-US" sz="2000" b="1" dirty="0">
                <a:solidFill>
                  <a:srgbClr val="1500D8"/>
                </a:solidFill>
                <a:latin typeface="Arial" charset="0"/>
              </a:rPr>
              <a:t>  Utility </a:t>
            </a:r>
          </a:p>
        </p:txBody>
      </p:sp>
      <p:sp>
        <p:nvSpPr>
          <p:cNvPr id="42" name="Rectangle 5"/>
          <p:cNvSpPr>
            <a:spLocks noChangeArrowheads="1"/>
          </p:cNvSpPr>
          <p:nvPr/>
        </p:nvSpPr>
        <p:spPr bwMode="auto">
          <a:xfrm>
            <a:off x="7629527" y="5343816"/>
            <a:ext cx="1384995"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b="1" dirty="0">
                <a:solidFill>
                  <a:srgbClr val="1500D8"/>
                </a:solidFill>
                <a:latin typeface="Arial" charset="0"/>
              </a:rPr>
              <a:t>Building  </a:t>
            </a:r>
          </a:p>
          <a:p>
            <a:r>
              <a:rPr lang="en-US" sz="2000" b="1" dirty="0">
                <a:solidFill>
                  <a:srgbClr val="1500D8"/>
                </a:solidFill>
                <a:latin typeface="Arial" charset="0"/>
              </a:rPr>
              <a:t>AC Loads</a:t>
            </a:r>
          </a:p>
        </p:txBody>
      </p:sp>
      <p:sp>
        <p:nvSpPr>
          <p:cNvPr id="43" name="Rectangle 5"/>
          <p:cNvSpPr>
            <a:spLocks noChangeArrowheads="1"/>
          </p:cNvSpPr>
          <p:nvPr/>
        </p:nvSpPr>
        <p:spPr bwMode="auto">
          <a:xfrm>
            <a:off x="7279197" y="3809007"/>
            <a:ext cx="1936428" cy="1016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b="1" dirty="0">
                <a:solidFill>
                  <a:srgbClr val="1500D8"/>
                </a:solidFill>
                <a:latin typeface="Arial" charset="0"/>
              </a:rPr>
              <a:t>Building Main </a:t>
            </a:r>
          </a:p>
          <a:p>
            <a:r>
              <a:rPr lang="en-US" sz="2000" b="1" dirty="0">
                <a:solidFill>
                  <a:srgbClr val="1500D8"/>
                </a:solidFill>
                <a:latin typeface="Arial" charset="0"/>
              </a:rPr>
              <a:t>Distribution </a:t>
            </a:r>
          </a:p>
          <a:p>
            <a:r>
              <a:rPr lang="en-US" sz="2000" b="1" dirty="0">
                <a:solidFill>
                  <a:srgbClr val="1500D8"/>
                </a:solidFill>
                <a:latin typeface="Arial" charset="0"/>
              </a:rPr>
              <a:t>Panel </a:t>
            </a:r>
          </a:p>
        </p:txBody>
      </p:sp>
      <p:cxnSp>
        <p:nvCxnSpPr>
          <p:cNvPr id="3" name="Straight Connector 2"/>
          <p:cNvCxnSpPr>
            <a:endCxn id="38" idx="1"/>
          </p:cNvCxnSpPr>
          <p:nvPr/>
        </p:nvCxnSpPr>
        <p:spPr bwMode="auto">
          <a:xfrm>
            <a:off x="9804422" y="2018490"/>
            <a:ext cx="0" cy="2438401"/>
          </a:xfrm>
          <a:prstGeom prst="line">
            <a:avLst/>
          </a:prstGeom>
          <a:solidFill>
            <a:schemeClr val="accent1"/>
          </a:solidFill>
          <a:ln w="38100" cap="flat" cmpd="sng" algn="ctr">
            <a:solidFill>
              <a:schemeClr val="accent4"/>
            </a:solidFill>
            <a:prstDash val="solid"/>
            <a:round/>
            <a:headEnd type="none" w="sm" len="sm"/>
            <a:tailEnd type="none" w="sm" len="sm"/>
          </a:ln>
          <a:effectLst/>
        </p:spPr>
      </p:cxnSp>
      <p:cxnSp>
        <p:nvCxnSpPr>
          <p:cNvPr id="54" name="Straight Connector 53"/>
          <p:cNvCxnSpPr>
            <a:cxnSpLocks/>
          </p:cNvCxnSpPr>
          <p:nvPr/>
        </p:nvCxnSpPr>
        <p:spPr bwMode="auto">
          <a:xfrm>
            <a:off x="3522083" y="1855287"/>
            <a:ext cx="2154816" cy="0"/>
          </a:xfrm>
          <a:prstGeom prst="line">
            <a:avLst/>
          </a:prstGeom>
          <a:solidFill>
            <a:schemeClr val="accent1"/>
          </a:solidFill>
          <a:ln w="38100" cap="flat" cmpd="sng" algn="ctr">
            <a:solidFill>
              <a:srgbClr val="063DE8"/>
            </a:solidFill>
            <a:prstDash val="solid"/>
            <a:round/>
            <a:headEnd type="none" w="sm" len="sm"/>
            <a:tailEnd type="none" w="sm" len="sm"/>
          </a:ln>
          <a:effectLst/>
        </p:spPr>
      </p:cxnSp>
      <p:sp>
        <p:nvSpPr>
          <p:cNvPr id="57" name="Line 15"/>
          <p:cNvSpPr>
            <a:spLocks noChangeShapeType="1"/>
          </p:cNvSpPr>
          <p:nvPr/>
        </p:nvSpPr>
        <p:spPr bwMode="auto">
          <a:xfrm>
            <a:off x="8763000" y="2057400"/>
            <a:ext cx="990600" cy="0"/>
          </a:xfrm>
          <a:prstGeom prst="line">
            <a:avLst/>
          </a:prstGeom>
          <a:noFill/>
          <a:ln w="38100">
            <a:solidFill>
              <a:schemeClr val="tx1"/>
            </a:solidFill>
            <a:round/>
            <a:headEnd type="stealth" w="lg" len="lg"/>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6" name="Object 3"/>
          <p:cNvGraphicFramePr>
            <a:graphicFrameLocks noChangeAspect="1"/>
          </p:cNvGraphicFramePr>
          <p:nvPr>
            <p:extLst/>
          </p:nvPr>
        </p:nvGraphicFramePr>
        <p:xfrm>
          <a:off x="721224" y="936459"/>
          <a:ext cx="657873" cy="652463"/>
        </p:xfrm>
        <a:graphic>
          <a:graphicData uri="http://schemas.openxmlformats.org/presentationml/2006/ole">
            <mc:AlternateContent xmlns:mc="http://schemas.openxmlformats.org/markup-compatibility/2006">
              <mc:Choice xmlns:v="urn:schemas-microsoft-com:vml" Requires="v">
                <p:oleObj spid="_x0000_s1104" name="Clip" r:id="rId6" imgW="712080" imgH="705960" progId="MS_ClipArt_Gallery">
                  <p:embed/>
                </p:oleObj>
              </mc:Choice>
              <mc:Fallback>
                <p:oleObj name="Clip" r:id="rId6" imgW="712080" imgH="705960" progId="MS_ClipArt_Gallery">
                  <p:embed/>
                  <p:pic>
                    <p:nvPicPr>
                      <p:cNvPr id="3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224" y="936459"/>
                        <a:ext cx="657873" cy="6524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37" name="Picture 24" descr="POWRLIN1"/>
          <p:cNvPicPr>
            <a:picLocks noChangeAspect="1" noChangeArrowheads="1"/>
          </p:cNvPicPr>
          <p:nvPr/>
        </p:nvPicPr>
        <p:blipFill>
          <a:blip r:embed="rId8" cstate="print"/>
          <a:srcRect/>
          <a:stretch>
            <a:fillRect/>
          </a:stretch>
        </p:blipFill>
        <p:spPr bwMode="auto">
          <a:xfrm>
            <a:off x="10051915" y="1467937"/>
            <a:ext cx="1295344" cy="774700"/>
          </a:xfrm>
          <a:prstGeom prst="rect">
            <a:avLst/>
          </a:prstGeom>
          <a:noFill/>
          <a:ln w="9525">
            <a:noFill/>
            <a:miter lim="800000"/>
            <a:headEnd/>
            <a:tailEnd/>
          </a:ln>
        </p:spPr>
      </p:pic>
      <p:sp>
        <p:nvSpPr>
          <p:cNvPr id="39" name="Oval 16"/>
          <p:cNvSpPr>
            <a:spLocks noChangeArrowheads="1"/>
          </p:cNvSpPr>
          <p:nvPr/>
        </p:nvSpPr>
        <p:spPr bwMode="auto">
          <a:xfrm>
            <a:off x="9325803" y="2601957"/>
            <a:ext cx="838200" cy="762000"/>
          </a:xfrm>
          <a:prstGeom prst="ellipse">
            <a:avLst/>
          </a:prstGeom>
          <a:solidFill>
            <a:schemeClr val="bg2">
              <a:lumMod val="60000"/>
              <a:lumOff val="40000"/>
            </a:schemeClr>
          </a:solidFill>
          <a:ln w="38100">
            <a:solidFill>
              <a:schemeClr val="tx1"/>
            </a:solidFill>
            <a:round/>
            <a:headEnd type="none" w="sm" len="sm"/>
            <a:tailEnd type="none" w="sm" len="sm"/>
          </a:ln>
          <a:effectLst/>
        </p:spPr>
        <p:txBody>
          <a:bodyPr wrap="none" anchor="ctr"/>
          <a:lstStyle/>
          <a:p>
            <a:pPr algn="ctr"/>
            <a:r>
              <a:rPr lang="en-US" sz="1100" b="1" dirty="0">
                <a:solidFill>
                  <a:schemeClr val="accent2"/>
                </a:solidFill>
                <a:latin typeface="Arial" charset="0"/>
              </a:rPr>
              <a:t>To-From</a:t>
            </a:r>
          </a:p>
          <a:p>
            <a:pPr algn="ctr"/>
            <a:r>
              <a:rPr lang="en-US" sz="1100" b="1" dirty="0">
                <a:solidFill>
                  <a:schemeClr val="accent2"/>
                </a:solidFill>
                <a:latin typeface="Arial" charset="0"/>
              </a:rPr>
              <a:t>Utility</a:t>
            </a:r>
          </a:p>
          <a:p>
            <a:pPr algn="ctr"/>
            <a:r>
              <a:rPr lang="en-US" sz="1100" b="1" dirty="0">
                <a:solidFill>
                  <a:schemeClr val="accent2"/>
                </a:solidFill>
                <a:latin typeface="Arial" charset="0"/>
              </a:rPr>
              <a:t>kWh</a:t>
            </a:r>
          </a:p>
        </p:txBody>
      </p:sp>
      <p:sp>
        <p:nvSpPr>
          <p:cNvPr id="677902" name="Rectangle 14"/>
          <p:cNvSpPr>
            <a:spLocks noChangeArrowheads="1"/>
          </p:cNvSpPr>
          <p:nvPr/>
        </p:nvSpPr>
        <p:spPr bwMode="auto">
          <a:xfrm>
            <a:off x="2278449" y="5082672"/>
            <a:ext cx="1569340" cy="7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r>
              <a:rPr lang="en-US" sz="2000" b="1" dirty="0">
                <a:solidFill>
                  <a:srgbClr val="1500D8"/>
                </a:solidFill>
                <a:latin typeface="Arial" charset="0"/>
              </a:rPr>
              <a:t>Emergency</a:t>
            </a:r>
          </a:p>
          <a:p>
            <a:pPr algn="ctr"/>
            <a:r>
              <a:rPr lang="en-US" sz="2000" b="1" dirty="0">
                <a:solidFill>
                  <a:srgbClr val="1500D8"/>
                </a:solidFill>
                <a:latin typeface="Arial" charset="0"/>
              </a:rPr>
              <a:t>AC Loads</a:t>
            </a:r>
          </a:p>
        </p:txBody>
      </p:sp>
      <p:sp>
        <p:nvSpPr>
          <p:cNvPr id="677900" name="Rectangle 12"/>
          <p:cNvSpPr>
            <a:spLocks noChangeArrowheads="1"/>
          </p:cNvSpPr>
          <p:nvPr/>
        </p:nvSpPr>
        <p:spPr bwMode="auto">
          <a:xfrm>
            <a:off x="2308560" y="3241452"/>
            <a:ext cx="1569340" cy="1324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a:r>
              <a:rPr lang="en-US" sz="2000" b="1" dirty="0">
                <a:solidFill>
                  <a:srgbClr val="1500D8"/>
                </a:solidFill>
                <a:latin typeface="Arial" charset="0"/>
              </a:rPr>
              <a:t>Critical </a:t>
            </a:r>
          </a:p>
          <a:p>
            <a:pPr algn="ctr"/>
            <a:r>
              <a:rPr lang="en-US" sz="2000" b="1" dirty="0">
                <a:solidFill>
                  <a:srgbClr val="1500D8"/>
                </a:solidFill>
                <a:latin typeface="Arial" charset="0"/>
              </a:rPr>
              <a:t>Emergency</a:t>
            </a:r>
          </a:p>
          <a:p>
            <a:pPr algn="ctr"/>
            <a:r>
              <a:rPr lang="en-US" sz="2000" b="1" dirty="0">
                <a:solidFill>
                  <a:srgbClr val="1500D8"/>
                </a:solidFill>
                <a:latin typeface="Arial" charset="0"/>
              </a:rPr>
              <a:t>Load</a:t>
            </a:r>
          </a:p>
          <a:p>
            <a:pPr algn="ctr"/>
            <a:r>
              <a:rPr lang="en-US" sz="2000" b="1" dirty="0">
                <a:solidFill>
                  <a:srgbClr val="1500D8"/>
                </a:solidFill>
                <a:latin typeface="Arial" charset="0"/>
              </a:rPr>
              <a:t> Panel</a:t>
            </a:r>
          </a:p>
        </p:txBody>
      </p:sp>
      <p:graphicFrame>
        <p:nvGraphicFramePr>
          <p:cNvPr id="44" name="Object 6">
            <a:hlinkClick r:id="" action="ppaction://ole?verb=0"/>
          </p:cNvPr>
          <p:cNvGraphicFramePr>
            <a:graphicFrameLocks/>
          </p:cNvGraphicFramePr>
          <p:nvPr>
            <p:extLst/>
          </p:nvPr>
        </p:nvGraphicFramePr>
        <p:xfrm>
          <a:off x="9394176" y="5111208"/>
          <a:ext cx="718848" cy="838200"/>
        </p:xfrm>
        <a:graphic>
          <a:graphicData uri="http://schemas.openxmlformats.org/presentationml/2006/ole">
            <mc:AlternateContent xmlns:mc="http://schemas.openxmlformats.org/markup-compatibility/2006">
              <mc:Choice xmlns:v="urn:schemas-microsoft-com:vml" Requires="v">
                <p:oleObj spid="_x0000_s1105" name="Clip" r:id="rId9" imgW="2749320" imgH="3450960" progId="MS_ClipArt_Gallery.2">
                  <p:embed/>
                </p:oleObj>
              </mc:Choice>
              <mc:Fallback>
                <p:oleObj name="Clip" r:id="rId9" imgW="2749320" imgH="3450960" progId="MS_ClipArt_Gallery.2">
                  <p:embed/>
                  <p:pic>
                    <p:nvPicPr>
                      <p:cNvPr id="44" name="Object 6">
                        <a:hlinkClick r:id="" action="ppaction://ole?verb=0"/>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4176" y="5111208"/>
                        <a:ext cx="718848" cy="838200"/>
                      </a:xfrm>
                      <a:prstGeom prst="rect">
                        <a:avLst/>
                      </a:prstGeom>
                      <a:noFill/>
                      <a:ln>
                        <a:noFill/>
                      </a:ln>
                      <a:effectLst/>
                    </p:spPr>
                  </p:pic>
                </p:oleObj>
              </mc:Fallback>
            </mc:AlternateContent>
          </a:graphicData>
        </a:graphic>
      </p:graphicFrame>
      <p:sp>
        <p:nvSpPr>
          <p:cNvPr id="45" name="Text Box 17"/>
          <p:cNvSpPr txBox="1">
            <a:spLocks noChangeArrowheads="1"/>
          </p:cNvSpPr>
          <p:nvPr/>
        </p:nvSpPr>
        <p:spPr bwMode="auto">
          <a:xfrm>
            <a:off x="7753507" y="2866750"/>
            <a:ext cx="1752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b="1" dirty="0">
                <a:solidFill>
                  <a:srgbClr val="008000"/>
                </a:solidFill>
                <a:latin typeface="Arial" charset="0"/>
              </a:rPr>
              <a:t>Net Metering</a:t>
            </a:r>
          </a:p>
        </p:txBody>
      </p:sp>
      <p:cxnSp>
        <p:nvCxnSpPr>
          <p:cNvPr id="40" name="Straight Connector 39"/>
          <p:cNvCxnSpPr/>
          <p:nvPr/>
        </p:nvCxnSpPr>
        <p:spPr bwMode="auto">
          <a:xfrm>
            <a:off x="4419599" y="2396536"/>
            <a:ext cx="0" cy="1676400"/>
          </a:xfrm>
          <a:prstGeom prst="line">
            <a:avLst/>
          </a:prstGeom>
          <a:solidFill>
            <a:schemeClr val="accent1"/>
          </a:solidFill>
          <a:ln w="38100" cap="flat" cmpd="sng" algn="ctr">
            <a:solidFill>
              <a:srgbClr val="063DE8"/>
            </a:solidFill>
            <a:prstDash val="solid"/>
            <a:round/>
            <a:headEnd type="none" w="sm" len="sm"/>
            <a:tailEnd type="none" w="sm" len="sm"/>
          </a:ln>
          <a:effectLst/>
        </p:spPr>
      </p:cxnSp>
      <p:sp>
        <p:nvSpPr>
          <p:cNvPr id="47" name="Line 15"/>
          <p:cNvSpPr>
            <a:spLocks noChangeShapeType="1"/>
          </p:cNvSpPr>
          <p:nvPr/>
        </p:nvSpPr>
        <p:spPr bwMode="auto">
          <a:xfrm flipH="1" flipV="1">
            <a:off x="4448340" y="4055097"/>
            <a:ext cx="457200" cy="0"/>
          </a:xfrm>
          <a:prstGeom prst="line">
            <a:avLst/>
          </a:prstGeom>
          <a:noFill/>
          <a:ln w="38100">
            <a:solidFill>
              <a:schemeClr val="tx1"/>
            </a:solidFill>
            <a:round/>
            <a:headEnd type="stealth" w="lg" len="lg"/>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Freeform 4">
            <a:extLst>
              <a:ext uri="{FF2B5EF4-FFF2-40B4-BE49-F238E27FC236}">
                <a16:creationId xmlns:a16="http://schemas.microsoft.com/office/drawing/2014/main" id="{9BA8D14C-A722-F6B4-A45D-F333D76198E1}"/>
              </a:ext>
            </a:extLst>
          </p:cNvPr>
          <p:cNvSpPr>
            <a:spLocks/>
          </p:cNvSpPr>
          <p:nvPr/>
        </p:nvSpPr>
        <p:spPr bwMode="auto">
          <a:xfrm>
            <a:off x="1502843" y="1455148"/>
            <a:ext cx="1730375" cy="941388"/>
          </a:xfrm>
          <a:custGeom>
            <a:avLst/>
            <a:gdLst>
              <a:gd name="T0" fmla="*/ 0 w 1090"/>
              <a:gd name="T1" fmla="*/ 0 h 545"/>
              <a:gd name="T2" fmla="*/ 1089 w 1090"/>
              <a:gd name="T3" fmla="*/ 0 h 545"/>
              <a:gd name="T4" fmla="*/ 1089 w 1090"/>
              <a:gd name="T5" fmla="*/ 544 h 545"/>
              <a:gd name="T6" fmla="*/ 0 w 1090"/>
              <a:gd name="T7" fmla="*/ 544 h 545"/>
              <a:gd name="T8" fmla="*/ 0 w 1090"/>
              <a:gd name="T9" fmla="*/ 0 h 545"/>
            </a:gdLst>
            <a:ahLst/>
            <a:cxnLst>
              <a:cxn ang="0">
                <a:pos x="T0" y="T1"/>
              </a:cxn>
              <a:cxn ang="0">
                <a:pos x="T2" y="T3"/>
              </a:cxn>
              <a:cxn ang="0">
                <a:pos x="T4" y="T5"/>
              </a:cxn>
              <a:cxn ang="0">
                <a:pos x="T6" y="T7"/>
              </a:cxn>
              <a:cxn ang="0">
                <a:pos x="T8" y="T9"/>
              </a:cxn>
            </a:cxnLst>
            <a:rect l="0" t="0" r="r" b="b"/>
            <a:pathLst>
              <a:path w="1090" h="545">
                <a:moveTo>
                  <a:pt x="0" y="0"/>
                </a:moveTo>
                <a:lnTo>
                  <a:pt x="1089" y="0"/>
                </a:lnTo>
                <a:lnTo>
                  <a:pt x="1089" y="544"/>
                </a:lnTo>
                <a:lnTo>
                  <a:pt x="0" y="544"/>
                </a:lnTo>
                <a:lnTo>
                  <a:pt x="0" y="0"/>
                </a:lnTo>
              </a:path>
            </a:pathLst>
          </a:custGeom>
          <a:solidFill>
            <a:schemeClr val="accent2">
              <a:lumMod val="60000"/>
              <a:lumOff val="40000"/>
            </a:schemeClr>
          </a:solidFill>
          <a:ln w="38100" cap="rnd" cmpd="sng">
            <a:solidFill>
              <a:schemeClr val="tx1"/>
            </a:solidFill>
            <a:prstDash val="solid"/>
            <a:round/>
            <a:headEnd/>
            <a:tailEnd/>
          </a:ln>
          <a:effectLst/>
        </p:spPr>
        <p:txBody>
          <a:bodyPr/>
          <a:lstStyle/>
          <a:p>
            <a:endParaRPr lang="en-US"/>
          </a:p>
        </p:txBody>
      </p:sp>
      <p:sp>
        <p:nvSpPr>
          <p:cNvPr id="677893" name="Rectangle 5"/>
          <p:cNvSpPr>
            <a:spLocks noChangeArrowheads="1"/>
          </p:cNvSpPr>
          <p:nvPr/>
        </p:nvSpPr>
        <p:spPr bwMode="auto">
          <a:xfrm>
            <a:off x="1737985" y="1638154"/>
            <a:ext cx="1260089"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b="1" dirty="0">
                <a:solidFill>
                  <a:srgbClr val="1500D8"/>
                </a:solidFill>
                <a:latin typeface="Arial" charset="0"/>
              </a:rPr>
              <a:t>PV Array</a:t>
            </a:r>
          </a:p>
        </p:txBody>
      </p:sp>
      <p:cxnSp>
        <p:nvCxnSpPr>
          <p:cNvPr id="7" name="Straight Connector 6">
            <a:extLst>
              <a:ext uri="{FF2B5EF4-FFF2-40B4-BE49-F238E27FC236}">
                <a16:creationId xmlns:a16="http://schemas.microsoft.com/office/drawing/2014/main" id="{0D254E85-32AE-7D1E-F1FF-0F4D5F144BBB}"/>
              </a:ext>
            </a:extLst>
          </p:cNvPr>
          <p:cNvCxnSpPr>
            <a:cxnSpLocks/>
          </p:cNvCxnSpPr>
          <p:nvPr/>
        </p:nvCxnSpPr>
        <p:spPr bwMode="auto">
          <a:xfrm>
            <a:off x="3695700" y="2403558"/>
            <a:ext cx="723899" cy="0"/>
          </a:xfrm>
          <a:prstGeom prst="line">
            <a:avLst/>
          </a:prstGeom>
          <a:solidFill>
            <a:schemeClr val="accent1"/>
          </a:solidFill>
          <a:ln w="38100" cap="flat" cmpd="sng" algn="ctr">
            <a:solidFill>
              <a:srgbClr val="063DE8"/>
            </a:solidFill>
            <a:prstDash val="solid"/>
            <a:round/>
            <a:headEnd type="none" w="sm" len="sm"/>
            <a:tailEnd type="none" w="sm" len="sm"/>
          </a:ln>
          <a:effectLst/>
        </p:spPr>
      </p:cxnSp>
      <p:graphicFrame>
        <p:nvGraphicFramePr>
          <p:cNvPr id="9" name="Object 6">
            <a:hlinkClick r:id="" action="ppaction://ole?verb=0"/>
            <a:extLst>
              <a:ext uri="{FF2B5EF4-FFF2-40B4-BE49-F238E27FC236}">
                <a16:creationId xmlns:a16="http://schemas.microsoft.com/office/drawing/2014/main" id="{FC406711-3205-3152-FC92-E223FE444F79}"/>
              </a:ext>
            </a:extLst>
          </p:cNvPr>
          <p:cNvGraphicFramePr>
            <a:graphicFrameLocks/>
          </p:cNvGraphicFramePr>
          <p:nvPr>
            <p:extLst/>
          </p:nvPr>
        </p:nvGraphicFramePr>
        <p:xfrm>
          <a:off x="1145389" y="4757109"/>
          <a:ext cx="718848" cy="838200"/>
        </p:xfrm>
        <a:graphic>
          <a:graphicData uri="http://schemas.openxmlformats.org/presentationml/2006/ole">
            <mc:AlternateContent xmlns:mc="http://schemas.openxmlformats.org/markup-compatibility/2006">
              <mc:Choice xmlns:v="urn:schemas-microsoft-com:vml" Requires="v">
                <p:oleObj spid="_x0000_s1106" name="Clip" r:id="rId11" imgW="2749320" imgH="3450960" progId="MS_ClipArt_Gallery.2">
                  <p:embed/>
                </p:oleObj>
              </mc:Choice>
              <mc:Fallback>
                <p:oleObj name="Clip" r:id="rId11" imgW="2749320" imgH="3450960" progId="MS_ClipArt_Gallery.2">
                  <p:embed/>
                  <p:pic>
                    <p:nvPicPr>
                      <p:cNvPr id="9" name="Object 6">
                        <a:hlinkClick r:id="" action="ppaction://ole?verb=0"/>
                        <a:extLst>
                          <a:ext uri="{FF2B5EF4-FFF2-40B4-BE49-F238E27FC236}">
                            <a16:creationId xmlns:a16="http://schemas.microsoft.com/office/drawing/2014/main" id="{FC406711-3205-3152-FC92-E223FE444F79}"/>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5389" y="4757109"/>
                        <a:ext cx="718848" cy="838200"/>
                      </a:xfrm>
                      <a:prstGeom prst="rect">
                        <a:avLst/>
                      </a:prstGeom>
                      <a:noFill/>
                      <a:ln>
                        <a:noFill/>
                      </a:ln>
                      <a:effectLst/>
                    </p:spPr>
                  </p:pic>
                </p:oleObj>
              </mc:Fallback>
            </mc:AlternateContent>
          </a:graphicData>
        </a:graphic>
      </p:graphicFrame>
      <p:sp>
        <p:nvSpPr>
          <p:cNvPr id="10" name="Text Box 29">
            <a:extLst>
              <a:ext uri="{FF2B5EF4-FFF2-40B4-BE49-F238E27FC236}">
                <a16:creationId xmlns:a16="http://schemas.microsoft.com/office/drawing/2014/main" id="{B7E4E940-AADE-7AF1-E225-A2810873D64A}"/>
              </a:ext>
            </a:extLst>
          </p:cNvPr>
          <p:cNvSpPr txBox="1">
            <a:spLocks noChangeArrowheads="1"/>
          </p:cNvSpPr>
          <p:nvPr/>
        </p:nvSpPr>
        <p:spPr bwMode="auto">
          <a:xfrm>
            <a:off x="4836361" y="5279653"/>
            <a:ext cx="1798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dirty="0">
                <a:latin typeface="Arial" charset="0"/>
              </a:rPr>
              <a:t>Bypass circuit</a:t>
            </a:r>
          </a:p>
        </p:txBody>
      </p:sp>
      <p:sp>
        <p:nvSpPr>
          <p:cNvPr id="11" name="Text Box 29">
            <a:extLst>
              <a:ext uri="{FF2B5EF4-FFF2-40B4-BE49-F238E27FC236}">
                <a16:creationId xmlns:a16="http://schemas.microsoft.com/office/drawing/2014/main" id="{5A8EC1FF-197E-C964-40FF-806BEDAC4A59}"/>
              </a:ext>
            </a:extLst>
          </p:cNvPr>
          <p:cNvSpPr txBox="1">
            <a:spLocks noChangeArrowheads="1"/>
          </p:cNvSpPr>
          <p:nvPr/>
        </p:nvSpPr>
        <p:spPr bwMode="auto">
          <a:xfrm>
            <a:off x="2170428" y="6032991"/>
            <a:ext cx="5173511"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000" dirty="0">
                <a:latin typeface="Arial" charset="0"/>
              </a:rPr>
              <a:t>By-Pass Circuit – PV or Utility Power to </a:t>
            </a:r>
          </a:p>
          <a:p>
            <a:r>
              <a:rPr lang="en-US" sz="2000" dirty="0">
                <a:latin typeface="Arial" charset="0"/>
              </a:rPr>
              <a:t>CLP Emergency loads at BOS</a:t>
            </a:r>
            <a:endParaRPr lang="en-US" sz="1200" dirty="0">
              <a:latin typeface="Arial" charset="0"/>
            </a:endParaRPr>
          </a:p>
        </p:txBody>
      </p:sp>
      <p:sp>
        <p:nvSpPr>
          <p:cNvPr id="12" name="Arrow: Up-Down 11">
            <a:extLst>
              <a:ext uri="{FF2B5EF4-FFF2-40B4-BE49-F238E27FC236}">
                <a16:creationId xmlns:a16="http://schemas.microsoft.com/office/drawing/2014/main" id="{9C1A4E54-7B54-9B98-4675-0190DDA9B873}"/>
              </a:ext>
            </a:extLst>
          </p:cNvPr>
          <p:cNvSpPr/>
          <p:nvPr/>
        </p:nvSpPr>
        <p:spPr>
          <a:xfrm>
            <a:off x="5637212" y="5723633"/>
            <a:ext cx="306388" cy="38400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38BED82-0599-4C68-B7B4-B6F4018D678C}" type="slidenum">
              <a:rPr lang="en-US" smtClean="0"/>
              <a:t>26</a:t>
            </a:fld>
            <a:endParaRPr lang="en-US"/>
          </a:p>
        </p:txBody>
      </p:sp>
      <p:pic>
        <p:nvPicPr>
          <p:cNvPr id="49" name="Picture 48">
            <a:extLst>
              <a:ext uri="{FF2B5EF4-FFF2-40B4-BE49-F238E27FC236}">
                <a16:creationId xmlns:a16="http://schemas.microsoft.com/office/drawing/2014/main" id="{6EFCD288-39B0-256D-21B2-403B7EF1CB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6874936"/>
      </p:ext>
    </p:extLst>
  </p:cSld>
  <p:clrMapOvr>
    <a:masterClrMapping/>
  </p:clrMapOvr>
  <p:transition advTm="43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u="sng" dirty="0" smtClean="0"/>
              <a:t>Finishing Up</a:t>
            </a:r>
            <a:endParaRPr lang="en-US" u="sng" dirty="0"/>
          </a:p>
        </p:txBody>
      </p:sp>
      <p:sp>
        <p:nvSpPr>
          <p:cNvPr id="2" name="Slide Number Placeholder 1"/>
          <p:cNvSpPr>
            <a:spLocks noGrp="1"/>
          </p:cNvSpPr>
          <p:nvPr>
            <p:ph type="sldNum" sz="quarter" idx="12"/>
          </p:nvPr>
        </p:nvSpPr>
        <p:spPr/>
        <p:txBody>
          <a:bodyPr/>
          <a:lstStyle/>
          <a:p>
            <a:fld id="{138BED82-0599-4C68-B7B4-B6F4018D678C}" type="slidenum">
              <a:rPr lang="en-US" smtClean="0"/>
              <a:t>27</a:t>
            </a:fld>
            <a:endParaRPr lang="en-US"/>
          </a:p>
        </p:txBody>
      </p:sp>
      <p:pic>
        <p:nvPicPr>
          <p:cNvPr id="7" name="Picture 6">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787129"/>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smtClean="0"/>
              <a:t>Finishing Up (Enclosure)</a:t>
            </a:r>
            <a:endParaRPr lang="en-US" u="sng"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39" y="2067713"/>
            <a:ext cx="3334514" cy="37801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55131" y="2235731"/>
            <a:ext cx="4021871" cy="3016403"/>
          </a:xfrm>
          <a:prstGeom prst="rect">
            <a:avLst/>
          </a:prstGeom>
        </p:spPr>
      </p:pic>
      <p:pic>
        <p:nvPicPr>
          <p:cNvPr id="6" name="Content Placeholder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825781" y="3053680"/>
            <a:ext cx="3528019" cy="2646014"/>
          </a:xfrm>
        </p:spPr>
      </p:pic>
      <p:sp>
        <p:nvSpPr>
          <p:cNvPr id="2" name="Slide Number Placeholder 1"/>
          <p:cNvSpPr>
            <a:spLocks noGrp="1"/>
          </p:cNvSpPr>
          <p:nvPr>
            <p:ph type="sldNum" sz="quarter" idx="12"/>
          </p:nvPr>
        </p:nvSpPr>
        <p:spPr/>
        <p:txBody>
          <a:bodyPr/>
          <a:lstStyle/>
          <a:p>
            <a:fld id="{138BED82-0599-4C68-B7B4-B6F4018D678C}" type="slidenum">
              <a:rPr lang="en-US" smtClean="0"/>
              <a:t>28</a:t>
            </a:fld>
            <a:endParaRPr lang="en-US"/>
          </a:p>
        </p:txBody>
      </p:sp>
      <p:pic>
        <p:nvPicPr>
          <p:cNvPr id="10" name="Picture 9">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095605"/>
      </p:ext>
    </p:extLst>
  </p:cSld>
  <p:clrMapOvr>
    <a:masterClrMapping/>
  </p:clrMapOvr>
  <mc:AlternateContent xmlns:mc="http://schemas.openxmlformats.org/markup-compatibility/2006" xmlns:p14="http://schemas.microsoft.com/office/powerpoint/2010/main">
    <mc:Choice Requires="p14">
      <p:transition spd="slow" p14:dur="2000" advTm="22385"/>
    </mc:Choice>
    <mc:Fallback xmlns="">
      <p:transition spd="slow" advTm="2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Finishing Up (Shed)</a:t>
            </a:r>
            <a:endParaRPr lang="en-US" u="sng" dirty="0"/>
          </a:p>
        </p:txBody>
      </p:sp>
      <p:pic>
        <p:nvPicPr>
          <p:cNvPr id="4" name="Content Placeholder 3">
            <a:extLst>
              <a:ext uri="{FF2B5EF4-FFF2-40B4-BE49-F238E27FC236}">
                <a16:creationId xmlns:a16="http://schemas.microsoft.com/office/drawing/2014/main" id="{2796C285-01F9-CFE4-FB04-AE459F17BFDF}"/>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1797281" y="2223563"/>
            <a:ext cx="3485342" cy="3352566"/>
          </a:xfrm>
          <a:prstGeom prst="rect">
            <a:avLst/>
          </a:prstGeom>
        </p:spPr>
      </p:pic>
      <p:sp>
        <p:nvSpPr>
          <p:cNvPr id="3" name="Slide Number Placeholder 2"/>
          <p:cNvSpPr>
            <a:spLocks noGrp="1"/>
          </p:cNvSpPr>
          <p:nvPr>
            <p:ph type="sldNum" sz="quarter" idx="12"/>
          </p:nvPr>
        </p:nvSpPr>
        <p:spPr/>
        <p:txBody>
          <a:bodyPr/>
          <a:lstStyle/>
          <a:p>
            <a:fld id="{138BED82-0599-4C68-B7B4-B6F4018D678C}" type="slidenum">
              <a:rPr lang="en-US" smtClean="0"/>
              <a:t>29</a:t>
            </a:fld>
            <a:endParaRPr lang="en-US"/>
          </a:p>
        </p:txBody>
      </p:sp>
      <p:pic>
        <p:nvPicPr>
          <p:cNvPr id="6" name="Picture 5">
            <a:extLst>
              <a:ext uri="{FF2B5EF4-FFF2-40B4-BE49-F238E27FC236}">
                <a16:creationId xmlns:a16="http://schemas.microsoft.com/office/drawing/2014/main" id="{6EFCD288-39B0-256D-21B2-403B7EF1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7"/>
          <a:srcRect l="17335" t="-69" b="7726"/>
          <a:stretch/>
        </p:blipFill>
        <p:spPr>
          <a:xfrm>
            <a:off x="6400800" y="1834088"/>
            <a:ext cx="4058839" cy="339583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6356433"/>
      </p:ext>
    </p:extLst>
  </p:cSld>
  <p:clrMapOvr>
    <a:masterClrMapping/>
  </p:clrMapOvr>
  <mc:AlternateContent xmlns:mc="http://schemas.openxmlformats.org/markup-compatibility/2006" xmlns:p14="http://schemas.microsoft.com/office/powerpoint/2010/main">
    <mc:Choice Requires="p14">
      <p:transition spd="slow" p14:dur="2000" advTm="11432"/>
    </mc:Choice>
    <mc:Fallback xmlns="">
      <p:transition spd="slow" advTm="1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108688" cy="1325563"/>
          </a:xfrm>
        </p:spPr>
        <p:txBody>
          <a:bodyPr/>
          <a:lstStyle/>
          <a:p>
            <a:r>
              <a:rPr lang="en-US" dirty="0" smtClean="0"/>
              <a:t> </a:t>
            </a:r>
            <a:r>
              <a:rPr lang="en-US" u="sng" dirty="0" smtClean="0"/>
              <a:t>Important Information Before Starting</a:t>
            </a:r>
            <a:endParaRPr lang="en-US" u="sng" dirty="0"/>
          </a:p>
        </p:txBody>
      </p:sp>
      <p:sp>
        <p:nvSpPr>
          <p:cNvPr id="3" name="Content Placeholder 2"/>
          <p:cNvSpPr>
            <a:spLocks noGrp="1"/>
          </p:cNvSpPr>
          <p:nvPr>
            <p:ph idx="1"/>
          </p:nvPr>
        </p:nvSpPr>
        <p:spPr/>
        <p:txBody>
          <a:bodyPr/>
          <a:lstStyle/>
          <a:p>
            <a:r>
              <a:rPr lang="en-US" dirty="0" smtClean="0"/>
              <a:t>Vocabulary</a:t>
            </a:r>
          </a:p>
          <a:p>
            <a:r>
              <a:rPr lang="en-US" dirty="0" smtClean="0"/>
              <a:t>What area is designated as the shelter within the school?</a:t>
            </a:r>
          </a:p>
          <a:p>
            <a:r>
              <a:rPr lang="en-US" dirty="0" smtClean="0"/>
              <a:t>What is powered inside the shelter?</a:t>
            </a:r>
          </a:p>
          <a:p>
            <a:r>
              <a:rPr lang="en-US" dirty="0" smtClean="0"/>
              <a:t>System components</a:t>
            </a:r>
          </a:p>
          <a:p>
            <a:pPr lvl="1"/>
            <a:r>
              <a:rPr lang="en-US" dirty="0" smtClean="0"/>
              <a:t>Which are important to me?</a:t>
            </a:r>
          </a:p>
          <a:p>
            <a:pPr lvl="1"/>
            <a:r>
              <a:rPr lang="en-US" dirty="0" smtClean="0"/>
              <a:t>Where are they?</a:t>
            </a:r>
          </a:p>
          <a:p>
            <a:r>
              <a:rPr lang="en-US" dirty="0" smtClean="0"/>
              <a:t>Where is the PV system located?</a:t>
            </a:r>
          </a:p>
          <a:p>
            <a:pPr lvl="1"/>
            <a:endParaRPr lang="en-US" dirty="0"/>
          </a:p>
        </p:txBody>
      </p:sp>
      <p:sp>
        <p:nvSpPr>
          <p:cNvPr id="5" name="Slide Number Placeholder 4"/>
          <p:cNvSpPr>
            <a:spLocks noGrp="1"/>
          </p:cNvSpPr>
          <p:nvPr>
            <p:ph type="sldNum" sz="quarter" idx="12"/>
          </p:nvPr>
        </p:nvSpPr>
        <p:spPr/>
        <p:txBody>
          <a:bodyPr/>
          <a:lstStyle/>
          <a:p>
            <a:fld id="{138BED82-0599-4C68-B7B4-B6F4018D678C}" type="slidenum">
              <a:rPr lang="en-US" smtClean="0"/>
              <a:t>3</a:t>
            </a:fld>
            <a:endParaRPr lang="en-US"/>
          </a:p>
        </p:txBody>
      </p:sp>
      <p:pic>
        <p:nvPicPr>
          <p:cNvPr id="6" name="Picture 5">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1718067"/>
      </p:ext>
    </p:extLst>
  </p:cSld>
  <p:clrMapOvr>
    <a:masterClrMapping/>
  </p:clrMapOvr>
  <mc:AlternateContent xmlns:mc="http://schemas.openxmlformats.org/markup-compatibility/2006" xmlns:p14="http://schemas.microsoft.com/office/powerpoint/2010/main">
    <mc:Choice Requires="p14">
      <p:transition spd="slow" p14:dur="2000" advTm="50080"/>
    </mc:Choice>
    <mc:Fallback xmlns="">
      <p:transition spd="slow" advTm="5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35151" y="1326995"/>
            <a:ext cx="9144000" cy="2387600"/>
          </a:xfrm>
        </p:spPr>
        <p:txBody>
          <a:bodyPr/>
          <a:lstStyle/>
          <a:p>
            <a:r>
              <a:rPr lang="en-US" u="sng" dirty="0" smtClean="0"/>
              <a:t>Check the Load</a:t>
            </a:r>
            <a:endParaRPr lang="en-US" u="sng" dirty="0"/>
          </a:p>
        </p:txBody>
      </p:sp>
      <p:sp>
        <p:nvSpPr>
          <p:cNvPr id="2" name="Slide Number Placeholder 1"/>
          <p:cNvSpPr>
            <a:spLocks noGrp="1"/>
          </p:cNvSpPr>
          <p:nvPr>
            <p:ph type="sldNum" sz="quarter" idx="12"/>
          </p:nvPr>
        </p:nvSpPr>
        <p:spPr/>
        <p:txBody>
          <a:bodyPr/>
          <a:lstStyle/>
          <a:p>
            <a:fld id="{138BED82-0599-4C68-B7B4-B6F4018D678C}" type="slidenum">
              <a:rPr lang="en-US" smtClean="0"/>
              <a:t>30</a:t>
            </a:fld>
            <a:endParaRPr lang="en-US"/>
          </a:p>
        </p:txBody>
      </p:sp>
      <p:pic>
        <p:nvPicPr>
          <p:cNvPr id="7" name="Picture 6">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7340811"/>
      </p:ext>
    </p:extLst>
  </p:cSld>
  <p:clrMapOvr>
    <a:masterClrMapping/>
  </p:clrMapOvr>
  <mc:AlternateContent xmlns:mc="http://schemas.openxmlformats.org/markup-compatibility/2006" xmlns:p14="http://schemas.microsoft.com/office/powerpoint/2010/main">
    <mc:Choice Requires="p14">
      <p:transition spd="slow" p14:dur="2000" advTm="9398"/>
    </mc:Choice>
    <mc:Fallback xmlns="">
      <p:transition spd="slow" advTm="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smtClean="0"/>
              <a:t>Check the Load</a:t>
            </a:r>
            <a:endParaRPr lang="en-US" u="sng" dirty="0"/>
          </a:p>
        </p:txBody>
      </p:sp>
      <p:pic>
        <p:nvPicPr>
          <p:cNvPr id="6" name="Content Placeholder 5" descr="W:\School Files\5th Era - UP (Utility Program)\Raymond B Stewart Middle\Photos and Press\Final Photos\IMG_2531.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125800" y="2683146"/>
            <a:ext cx="4692535" cy="2988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0423" y="3016251"/>
            <a:ext cx="4296936" cy="322270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654" y="1417173"/>
            <a:ext cx="3062868" cy="2297151"/>
          </a:xfrm>
          <a:prstGeom prst="rect">
            <a:avLst/>
          </a:prstGeom>
        </p:spPr>
      </p:pic>
      <p:sp>
        <p:nvSpPr>
          <p:cNvPr id="2" name="Slide Number Placeholder 1"/>
          <p:cNvSpPr>
            <a:spLocks noGrp="1"/>
          </p:cNvSpPr>
          <p:nvPr>
            <p:ph type="sldNum" sz="quarter" idx="12"/>
          </p:nvPr>
        </p:nvSpPr>
        <p:spPr/>
        <p:txBody>
          <a:bodyPr/>
          <a:lstStyle/>
          <a:p>
            <a:fld id="{138BED82-0599-4C68-B7B4-B6F4018D678C}" type="slidenum">
              <a:rPr lang="en-US" smtClean="0"/>
              <a:t>31</a:t>
            </a:fld>
            <a:endParaRPr lang="en-US"/>
          </a:p>
        </p:txBody>
      </p:sp>
      <p:pic>
        <p:nvPicPr>
          <p:cNvPr id="10" name="Picture 9">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6999045"/>
      </p:ext>
    </p:extLst>
  </p:cSld>
  <p:clrMapOvr>
    <a:masterClrMapping/>
  </p:clrMapOvr>
  <mc:AlternateContent xmlns:mc="http://schemas.openxmlformats.org/markup-compatibility/2006" xmlns:p14="http://schemas.microsoft.com/office/powerpoint/2010/main">
    <mc:Choice Requires="p14">
      <p:transition spd="slow" p14:dur="2000" advTm="9097"/>
    </mc:Choice>
    <mc:Fallback xmlns="">
      <p:transition spd="slow" advTm="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547104" y="902688"/>
            <a:ext cx="2732049" cy="2049037"/>
          </a:xfrm>
          <a:prstGeom prst="rect">
            <a:avLst/>
          </a:prstGeom>
        </p:spPr>
      </p:pic>
      <p:sp>
        <p:nvSpPr>
          <p:cNvPr id="2" name="Title 1"/>
          <p:cNvSpPr>
            <a:spLocks noGrp="1"/>
          </p:cNvSpPr>
          <p:nvPr>
            <p:ph type="title"/>
          </p:nvPr>
        </p:nvSpPr>
        <p:spPr>
          <a:xfrm>
            <a:off x="838200" y="561182"/>
            <a:ext cx="10515600" cy="1325563"/>
          </a:xfrm>
        </p:spPr>
        <p:txBody>
          <a:bodyPr/>
          <a:lstStyle/>
          <a:p>
            <a:r>
              <a:rPr lang="en-US" u="sng" dirty="0" smtClean="0"/>
              <a:t>Inspect and verify</a:t>
            </a:r>
            <a:endParaRPr lang="en-US" u="sng"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450" y="2593856"/>
            <a:ext cx="3761679" cy="282125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847223" y="2515797"/>
            <a:ext cx="3969834" cy="2977376"/>
          </a:xfrm>
          <a:prstGeom prst="rect">
            <a:avLst/>
          </a:prstGeom>
        </p:spPr>
      </p:pic>
      <p:pic>
        <p:nvPicPr>
          <p:cNvPr id="4" name="Content Placeholder 3"/>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3187" t="1274"/>
          <a:stretch/>
        </p:blipFill>
        <p:spPr>
          <a:xfrm>
            <a:off x="7566705" y="3293231"/>
            <a:ext cx="3974697" cy="3039906"/>
          </a:xfrm>
        </p:spPr>
      </p:pic>
      <p:sp>
        <p:nvSpPr>
          <p:cNvPr id="3" name="Slide Number Placeholder 2"/>
          <p:cNvSpPr>
            <a:spLocks noGrp="1"/>
          </p:cNvSpPr>
          <p:nvPr>
            <p:ph type="sldNum" sz="quarter" idx="12"/>
          </p:nvPr>
        </p:nvSpPr>
        <p:spPr/>
        <p:txBody>
          <a:bodyPr/>
          <a:lstStyle/>
          <a:p>
            <a:fld id="{138BED82-0599-4C68-B7B4-B6F4018D678C}" type="slidenum">
              <a:rPr lang="en-US" smtClean="0"/>
              <a:t>32</a:t>
            </a:fld>
            <a:endParaRPr lang="en-US"/>
          </a:p>
        </p:txBody>
      </p:sp>
      <p:pic>
        <p:nvPicPr>
          <p:cNvPr id="9" name="Picture 8">
            <a:extLst>
              <a:ext uri="{FF2B5EF4-FFF2-40B4-BE49-F238E27FC236}">
                <a16:creationId xmlns:a16="http://schemas.microsoft.com/office/drawing/2014/main" id="{6EFCD288-39B0-256D-21B2-403B7EF1C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6754481"/>
      </p:ext>
    </p:extLst>
  </p:cSld>
  <p:clrMapOvr>
    <a:masterClrMapping/>
  </p:clrMapOvr>
  <mc:AlternateContent xmlns:mc="http://schemas.openxmlformats.org/markup-compatibility/2006" xmlns:p14="http://schemas.microsoft.com/office/powerpoint/2010/main">
    <mc:Choice Requires="p14">
      <p:transition spd="slow" p14:dur="2000" advTm="39168"/>
    </mc:Choice>
    <mc:Fallback xmlns="">
      <p:transition spd="slow" advTm="3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dirty="0" smtClean="0"/>
              <a:t>For more information, contact:</a:t>
            </a:r>
            <a:endParaRPr lang="en-US" sz="3600" dirty="0" smtClean="0">
              <a:hlinkClick r:id="rId4"/>
            </a:endParaRPr>
          </a:p>
          <a:p>
            <a:pPr marL="0" indent="0" algn="ctr">
              <a:buNone/>
            </a:pPr>
            <a:r>
              <a:rPr lang="en-US" sz="3600" dirty="0" smtClean="0">
                <a:hlinkClick r:id="rId4"/>
              </a:rPr>
              <a:t>SunSmart@fsec.ucf.edu</a:t>
            </a:r>
            <a:r>
              <a:rPr lang="en-US" dirty="0"/>
              <a:t/>
            </a:r>
            <a:br>
              <a:rPr lang="en-US" dirty="0"/>
            </a:br>
            <a:r>
              <a:rPr lang="en-US" dirty="0"/>
              <a:t/>
            </a:r>
            <a:br>
              <a:rPr lang="en-US" dirty="0"/>
            </a:br>
            <a:r>
              <a:rPr lang="en-US" sz="3600" dirty="0" smtClean="0"/>
              <a:t>To </a:t>
            </a:r>
            <a:r>
              <a:rPr lang="en-US" sz="3600" dirty="0" smtClean="0"/>
              <a:t>learn more about the </a:t>
            </a:r>
          </a:p>
          <a:p>
            <a:pPr marL="0" indent="0" algn="ctr">
              <a:buNone/>
            </a:pPr>
            <a:r>
              <a:rPr lang="en-US" sz="3600" dirty="0" err="1" smtClean="0"/>
              <a:t>SunSmart</a:t>
            </a:r>
            <a:r>
              <a:rPr lang="en-US" sz="3600" dirty="0" smtClean="0"/>
              <a:t> Emergency Shelter Max Project, visit:</a:t>
            </a:r>
          </a:p>
          <a:p>
            <a:pPr marL="0" indent="0" algn="ctr">
              <a:buNone/>
            </a:pPr>
            <a:r>
              <a:rPr lang="en-US" sz="3600" u="sng" dirty="0" smtClean="0">
                <a:hlinkClick r:id="rId5"/>
              </a:rPr>
              <a:t>www.sunsmartschools.org</a:t>
            </a:r>
            <a:endParaRPr lang="en-US" sz="3600" u="sng" dirty="0"/>
          </a:p>
        </p:txBody>
      </p:sp>
      <p:sp>
        <p:nvSpPr>
          <p:cNvPr id="5" name="Slide Number Placeholder 4"/>
          <p:cNvSpPr>
            <a:spLocks noGrp="1"/>
          </p:cNvSpPr>
          <p:nvPr>
            <p:ph type="sldNum" sz="quarter" idx="12"/>
          </p:nvPr>
        </p:nvSpPr>
        <p:spPr/>
        <p:txBody>
          <a:bodyPr/>
          <a:lstStyle/>
          <a:p>
            <a:fld id="{138BED82-0599-4C68-B7B4-B6F4018D678C}" type="slidenum">
              <a:rPr lang="en-US" smtClean="0"/>
              <a:t>33</a:t>
            </a:fld>
            <a:endParaRPr lang="en-US"/>
          </a:p>
        </p:txBody>
      </p:sp>
      <p:pic>
        <p:nvPicPr>
          <p:cNvPr id="6" name="Picture 5">
            <a:extLst>
              <a:ext uri="{FF2B5EF4-FFF2-40B4-BE49-F238E27FC236}">
                <a16:creationId xmlns:a16="http://schemas.microsoft.com/office/drawing/2014/main" id="{6EFCD288-39B0-256D-21B2-403B7EF1C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9532" y="3651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7" name="Footer Placeholder 6"/>
          <p:cNvSpPr>
            <a:spLocks noGrp="1"/>
          </p:cNvSpPr>
          <p:nvPr>
            <p:ph type="ftr" sz="quarter" idx="11"/>
          </p:nvPr>
        </p:nvSpPr>
        <p:spPr/>
        <p:txBody>
          <a:bodyPr/>
          <a:lstStyle/>
          <a:p>
            <a:r>
              <a:rPr lang="en-US" smtClean="0"/>
              <a:t>©2024 University of Central Florida</a:t>
            </a:r>
            <a:endParaRPr lang="en-US"/>
          </a:p>
        </p:txBody>
      </p:sp>
    </p:spTree>
    <p:extLst>
      <p:ext uri="{BB962C8B-B14F-4D97-AF65-F5344CB8AC3E}">
        <p14:creationId xmlns:p14="http://schemas.microsoft.com/office/powerpoint/2010/main" val="3402072638"/>
      </p:ext>
    </p:extLst>
  </p:cSld>
  <p:clrMapOvr>
    <a:masterClrMapping/>
  </p:clrMapOvr>
  <mc:AlternateContent xmlns:mc="http://schemas.openxmlformats.org/markup-compatibility/2006" xmlns:p14="http://schemas.microsoft.com/office/powerpoint/2010/main">
    <mc:Choice Requires="p14">
      <p:transition spd="slow" p14:dur="2000" advTm="16103"/>
    </mc:Choice>
    <mc:Fallback xmlns="">
      <p:transition spd="slow" advTm="16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9091"/>
          </a:xfrm>
        </p:spPr>
        <p:txBody>
          <a:bodyPr/>
          <a:lstStyle/>
          <a:p>
            <a:r>
              <a:rPr lang="en-US" u="sng" dirty="0" smtClean="0"/>
              <a:t>Vocabulary</a:t>
            </a:r>
            <a:endParaRPr lang="en-US" u="sng" dirty="0"/>
          </a:p>
        </p:txBody>
      </p:sp>
      <p:sp>
        <p:nvSpPr>
          <p:cNvPr id="3" name="Content Placeholder 2"/>
          <p:cNvSpPr>
            <a:spLocks noGrp="1"/>
          </p:cNvSpPr>
          <p:nvPr>
            <p:ph sz="half" idx="1"/>
          </p:nvPr>
        </p:nvSpPr>
        <p:spPr>
          <a:xfrm>
            <a:off x="849351" y="1473530"/>
            <a:ext cx="4335966" cy="5083387"/>
          </a:xfrm>
        </p:spPr>
        <p:txBody>
          <a:bodyPr>
            <a:normAutofit/>
          </a:bodyPr>
          <a:lstStyle/>
          <a:p>
            <a:pPr marL="0" indent="0">
              <a:buNone/>
            </a:pPr>
            <a:r>
              <a:rPr lang="en-US" sz="2400" dirty="0">
                <a:cs typeface="Calibri Light" panose="020F0302020204030204" pitchFamily="34" charset="0"/>
              </a:rPr>
              <a:t>Balance of System (</a:t>
            </a:r>
            <a:r>
              <a:rPr lang="en-US" sz="2400" dirty="0" smtClean="0">
                <a:cs typeface="Calibri Light" panose="020F0302020204030204" pitchFamily="34" charset="0"/>
              </a:rPr>
              <a:t>BOS)</a:t>
            </a:r>
          </a:p>
          <a:p>
            <a:endParaRPr lang="en-US" sz="2200" dirty="0">
              <a:cs typeface="Calibri Light" panose="020F0302020204030204" pitchFamily="34" charset="0"/>
            </a:endParaRPr>
          </a:p>
          <a:p>
            <a:endParaRPr lang="en-US" sz="2400" dirty="0" smtClean="0"/>
          </a:p>
          <a:p>
            <a:pPr marL="0" indent="0">
              <a:buNone/>
            </a:pPr>
            <a:r>
              <a:rPr lang="en-US" sz="2400" dirty="0" smtClean="0"/>
              <a:t>Electric Grid</a:t>
            </a:r>
          </a:p>
          <a:p>
            <a:endParaRPr lang="en-US" sz="2400" dirty="0" smtClean="0"/>
          </a:p>
          <a:p>
            <a:pPr marL="0" indent="0">
              <a:buNone/>
            </a:pPr>
            <a:r>
              <a:rPr lang="en-US" sz="2400" dirty="0" smtClean="0"/>
              <a:t>Emergency </a:t>
            </a:r>
            <a:r>
              <a:rPr lang="en-US" sz="2400" dirty="0"/>
              <a:t>Critical Load </a:t>
            </a:r>
            <a:r>
              <a:rPr lang="en-US" sz="2400" dirty="0" smtClean="0"/>
              <a:t>Panel</a:t>
            </a:r>
          </a:p>
          <a:p>
            <a:endParaRPr lang="en-US" sz="2400" dirty="0"/>
          </a:p>
          <a:p>
            <a:pPr marL="0" indent="0">
              <a:buNone/>
            </a:pPr>
            <a:r>
              <a:rPr lang="en-US" sz="2400" dirty="0"/>
              <a:t>Emergency </a:t>
            </a:r>
            <a:r>
              <a:rPr lang="en-US" sz="2400" dirty="0" smtClean="0"/>
              <a:t>Loads</a:t>
            </a:r>
          </a:p>
          <a:p>
            <a:pPr marL="0" indent="0">
              <a:buNone/>
            </a:pPr>
            <a:endParaRPr lang="en-US" sz="2400" dirty="0"/>
          </a:p>
          <a:p>
            <a:pPr marL="0" indent="0">
              <a:buNone/>
            </a:pPr>
            <a:r>
              <a:rPr lang="en-US" sz="2400" dirty="0"/>
              <a:t>Grid Critical Load Panel</a:t>
            </a:r>
            <a:endParaRPr lang="en-US" sz="2400" dirty="0">
              <a:cs typeface="Calibri Light" panose="020F0302020204030204" pitchFamily="34" charset="0"/>
            </a:endParaRPr>
          </a:p>
          <a:p>
            <a:pPr marL="0" indent="0">
              <a:buNone/>
            </a:pPr>
            <a:endParaRPr lang="en-US" sz="2400" dirty="0"/>
          </a:p>
        </p:txBody>
      </p:sp>
      <p:sp>
        <p:nvSpPr>
          <p:cNvPr id="4" name="Content Placeholder 3"/>
          <p:cNvSpPr>
            <a:spLocks noGrp="1"/>
          </p:cNvSpPr>
          <p:nvPr>
            <p:ph sz="half" idx="2"/>
          </p:nvPr>
        </p:nvSpPr>
        <p:spPr>
          <a:xfrm>
            <a:off x="5731728" y="1226634"/>
            <a:ext cx="5622072" cy="5330283"/>
          </a:xfrm>
        </p:spPr>
        <p:txBody>
          <a:bodyPr>
            <a:normAutofit/>
          </a:bodyPr>
          <a:lstStyle/>
          <a:p>
            <a:pPr marL="0" indent="0">
              <a:buNone/>
            </a:pPr>
            <a:r>
              <a:rPr lang="en-US" sz="2400" dirty="0" smtClean="0"/>
              <a:t>the </a:t>
            </a:r>
            <a:r>
              <a:rPr lang="en-US" sz="2400" dirty="0"/>
              <a:t>components (battery, inverters, charge controllers, etc.) </a:t>
            </a:r>
            <a:r>
              <a:rPr lang="en-US" sz="2400" dirty="0" smtClean="0"/>
              <a:t>needed </a:t>
            </a:r>
            <a:r>
              <a:rPr lang="en-US" sz="2400" dirty="0"/>
              <a:t>to make the energy from the PV array </a:t>
            </a:r>
            <a:r>
              <a:rPr lang="en-US" sz="2400" dirty="0" smtClean="0"/>
              <a:t>usable</a:t>
            </a:r>
          </a:p>
          <a:p>
            <a:pPr marL="0" indent="0">
              <a:buNone/>
            </a:pPr>
            <a:endParaRPr lang="en-US" sz="2400" dirty="0" smtClean="0"/>
          </a:p>
          <a:p>
            <a:pPr marL="0" indent="0">
              <a:buNone/>
            </a:pPr>
            <a:r>
              <a:rPr lang="en-US" sz="2400" dirty="0" smtClean="0"/>
              <a:t>another </a:t>
            </a:r>
            <a:r>
              <a:rPr lang="en-US" sz="2400" dirty="0"/>
              <a:t>name for power from utility</a:t>
            </a:r>
            <a:endParaRPr lang="en-US" sz="2200" dirty="0"/>
          </a:p>
          <a:p>
            <a:pPr marL="0" indent="0">
              <a:buNone/>
            </a:pPr>
            <a:endParaRPr lang="en-US" sz="2200" dirty="0" smtClean="0"/>
          </a:p>
          <a:p>
            <a:pPr marL="0" indent="0">
              <a:buNone/>
            </a:pPr>
            <a:r>
              <a:rPr lang="en-US" sz="2400" dirty="0" smtClean="0"/>
              <a:t>electrical </a:t>
            </a:r>
            <a:r>
              <a:rPr lang="en-US" sz="2400" dirty="0"/>
              <a:t>panel powered by PV</a:t>
            </a:r>
          </a:p>
          <a:p>
            <a:endParaRPr lang="en-US" sz="2400" dirty="0" smtClean="0"/>
          </a:p>
          <a:p>
            <a:pPr marL="0" indent="0">
              <a:buNone/>
            </a:pPr>
            <a:r>
              <a:rPr lang="en-US" sz="2400" dirty="0"/>
              <a:t>components powered by the PV system</a:t>
            </a:r>
          </a:p>
          <a:p>
            <a:endParaRPr lang="en-US" sz="2400" dirty="0" smtClean="0"/>
          </a:p>
          <a:p>
            <a:pPr marL="0" indent="0">
              <a:buNone/>
            </a:pPr>
            <a:r>
              <a:rPr lang="en-US" sz="2400" dirty="0"/>
              <a:t>another name for main electric panel</a:t>
            </a:r>
          </a:p>
          <a:p>
            <a:endParaRPr lang="en-US" sz="2400" dirty="0"/>
          </a:p>
        </p:txBody>
      </p:sp>
      <p:sp>
        <p:nvSpPr>
          <p:cNvPr id="6" name="Slide Number Placeholder 5"/>
          <p:cNvSpPr>
            <a:spLocks noGrp="1"/>
          </p:cNvSpPr>
          <p:nvPr>
            <p:ph type="sldNum" sz="quarter" idx="12"/>
          </p:nvPr>
        </p:nvSpPr>
        <p:spPr/>
        <p:txBody>
          <a:bodyPr/>
          <a:lstStyle/>
          <a:p>
            <a:fld id="{138BED82-0599-4C68-B7B4-B6F4018D678C}" type="slidenum">
              <a:rPr lang="en-US" smtClean="0"/>
              <a:t>4</a:t>
            </a:fld>
            <a:endParaRPr lang="en-US"/>
          </a:p>
        </p:txBody>
      </p:sp>
      <p:cxnSp>
        <p:nvCxnSpPr>
          <p:cNvPr id="10" name="Straight Arrow Connector 9"/>
          <p:cNvCxnSpPr/>
          <p:nvPr/>
        </p:nvCxnSpPr>
        <p:spPr>
          <a:xfrm>
            <a:off x="4551555" y="1712376"/>
            <a:ext cx="890240" cy="16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317487" y="2992966"/>
            <a:ext cx="2213518" cy="11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023624" y="3949686"/>
            <a:ext cx="507381" cy="1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724507" y="4835911"/>
            <a:ext cx="1806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970765" y="5742878"/>
            <a:ext cx="1560240" cy="9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7689" y="37373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4780060"/>
      </p:ext>
    </p:extLst>
  </p:cSld>
  <p:clrMapOvr>
    <a:masterClrMapping/>
  </p:clrMapOvr>
  <mc:AlternateContent xmlns:mc="http://schemas.openxmlformats.org/markup-compatibility/2006" xmlns:p14="http://schemas.microsoft.com/office/powerpoint/2010/main">
    <mc:Choice Requires="p14">
      <p:transition spd="slow" p14:dur="2000" advTm="18498"/>
    </mc:Choice>
    <mc:Fallback xmlns="">
      <p:transition spd="slow" advTm="1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Vocabulary</a:t>
            </a:r>
            <a:endParaRPr lang="en-US" u="sng" dirty="0"/>
          </a:p>
        </p:txBody>
      </p:sp>
      <p:sp>
        <p:nvSpPr>
          <p:cNvPr id="3" name="Content Placeholder 2"/>
          <p:cNvSpPr>
            <a:spLocks noGrp="1"/>
          </p:cNvSpPr>
          <p:nvPr>
            <p:ph sz="half" idx="1"/>
          </p:nvPr>
        </p:nvSpPr>
        <p:spPr>
          <a:xfrm>
            <a:off x="849352" y="1618987"/>
            <a:ext cx="3655742" cy="4629677"/>
          </a:xfrm>
        </p:spPr>
        <p:txBody>
          <a:bodyPr>
            <a:normAutofit lnSpcReduction="10000"/>
          </a:bodyPr>
          <a:lstStyle/>
          <a:p>
            <a:pPr marL="0" indent="0">
              <a:buNone/>
            </a:pPr>
            <a:r>
              <a:rPr lang="en-US" sz="2400" dirty="0" smtClean="0"/>
              <a:t>Inverter</a:t>
            </a:r>
          </a:p>
          <a:p>
            <a:pPr marL="0" indent="0">
              <a:buNone/>
            </a:pPr>
            <a:endParaRPr lang="en-US" sz="2400" dirty="0" smtClean="0"/>
          </a:p>
          <a:p>
            <a:pPr marL="0" indent="0">
              <a:buNone/>
            </a:pPr>
            <a:endParaRPr lang="en-US" sz="2400" dirty="0" smtClean="0"/>
          </a:p>
          <a:p>
            <a:pPr marL="0" indent="0">
              <a:buNone/>
            </a:pPr>
            <a:r>
              <a:rPr lang="en-US" sz="2400" dirty="0" smtClean="0"/>
              <a:t>Loads</a:t>
            </a:r>
            <a:endParaRPr lang="en-US" sz="2400" dirty="0"/>
          </a:p>
          <a:p>
            <a:endParaRPr lang="en-US" sz="2400" dirty="0" smtClean="0"/>
          </a:p>
          <a:p>
            <a:pPr marL="0" indent="0">
              <a:buNone/>
            </a:pPr>
            <a:r>
              <a:rPr lang="en-US" sz="2400" dirty="0" smtClean="0"/>
              <a:t>Normal/Standby Switch</a:t>
            </a:r>
          </a:p>
          <a:p>
            <a:pPr marL="0" indent="0">
              <a:buNone/>
            </a:pPr>
            <a:endParaRPr lang="en-US" sz="2400" dirty="0"/>
          </a:p>
          <a:p>
            <a:pPr marL="0" indent="0">
              <a:buNone/>
            </a:pPr>
            <a:r>
              <a:rPr lang="en-US" sz="2400" dirty="0"/>
              <a:t>Photovoltaic (PV) </a:t>
            </a:r>
            <a:r>
              <a:rPr lang="en-US" sz="2400" dirty="0" smtClean="0"/>
              <a:t>System</a:t>
            </a:r>
          </a:p>
          <a:p>
            <a:pPr marL="0" indent="0">
              <a:buNone/>
            </a:pPr>
            <a:endParaRPr lang="en-US" sz="2400" dirty="0"/>
          </a:p>
          <a:p>
            <a:pPr marL="0" indent="0">
              <a:buNone/>
            </a:pPr>
            <a:r>
              <a:rPr lang="en-US" sz="2400" dirty="0"/>
              <a:t>Uninterruptable Power Supply (UPS)</a:t>
            </a:r>
          </a:p>
        </p:txBody>
      </p:sp>
      <p:sp>
        <p:nvSpPr>
          <p:cNvPr id="4" name="Content Placeholder 3"/>
          <p:cNvSpPr>
            <a:spLocks noGrp="1"/>
          </p:cNvSpPr>
          <p:nvPr>
            <p:ph sz="half" idx="2"/>
          </p:nvPr>
        </p:nvSpPr>
        <p:spPr>
          <a:xfrm>
            <a:off x="5291253" y="1618986"/>
            <a:ext cx="6261300" cy="4826419"/>
          </a:xfrm>
        </p:spPr>
        <p:txBody>
          <a:bodyPr>
            <a:normAutofit lnSpcReduction="10000"/>
          </a:bodyPr>
          <a:lstStyle/>
          <a:p>
            <a:pPr marL="0" indent="0">
              <a:buNone/>
            </a:pPr>
            <a:r>
              <a:rPr lang="en-US" sz="2400" dirty="0" smtClean="0"/>
              <a:t>device </a:t>
            </a:r>
            <a:r>
              <a:rPr lang="en-US" sz="2400" dirty="0"/>
              <a:t>that turns solar or Direct Current (DC) energy to usable Alternating Current (AC) energy</a:t>
            </a:r>
          </a:p>
          <a:p>
            <a:pPr marL="0" indent="0">
              <a:buNone/>
            </a:pPr>
            <a:endParaRPr lang="en-US" dirty="0" smtClean="0"/>
          </a:p>
          <a:p>
            <a:pPr marL="0" indent="0">
              <a:buNone/>
            </a:pPr>
            <a:r>
              <a:rPr lang="en-US" sz="2400" dirty="0" smtClean="0"/>
              <a:t>Items </a:t>
            </a:r>
            <a:r>
              <a:rPr lang="en-US" sz="2400" dirty="0"/>
              <a:t>that use electricity</a:t>
            </a:r>
          </a:p>
          <a:p>
            <a:pPr marL="0" indent="0">
              <a:buNone/>
            </a:pPr>
            <a:endParaRPr lang="en-US" sz="3200" dirty="0" smtClean="0"/>
          </a:p>
          <a:p>
            <a:pPr marL="0" indent="0">
              <a:buNone/>
            </a:pPr>
            <a:r>
              <a:rPr lang="en-US" sz="2400" dirty="0" smtClean="0"/>
              <a:t>another </a:t>
            </a:r>
            <a:r>
              <a:rPr lang="en-US" sz="2400" dirty="0"/>
              <a:t>name for the bypass </a:t>
            </a:r>
            <a:r>
              <a:rPr lang="en-US" sz="2400" dirty="0" smtClean="0"/>
              <a:t>switch</a:t>
            </a:r>
          </a:p>
          <a:p>
            <a:pPr marL="0" indent="0">
              <a:buNone/>
            </a:pPr>
            <a:endParaRPr lang="en-US" sz="2400" dirty="0"/>
          </a:p>
          <a:p>
            <a:pPr marL="0" indent="0">
              <a:buNone/>
            </a:pPr>
            <a:r>
              <a:rPr lang="en-US" sz="2400" dirty="0"/>
              <a:t>solar electric  </a:t>
            </a:r>
            <a:r>
              <a:rPr lang="en-US" sz="2400" dirty="0" smtClean="0"/>
              <a:t>system</a:t>
            </a:r>
          </a:p>
          <a:p>
            <a:pPr marL="0" indent="0">
              <a:buNone/>
            </a:pPr>
            <a:endParaRPr lang="en-US" sz="2400" dirty="0"/>
          </a:p>
          <a:p>
            <a:pPr marL="0" indent="0">
              <a:buNone/>
            </a:pPr>
            <a:r>
              <a:rPr lang="en-US" sz="2400" dirty="0"/>
              <a:t>automated backup electric power to a load when utility fails</a:t>
            </a:r>
          </a:p>
          <a:p>
            <a:pPr marL="0" indent="0">
              <a:buNone/>
            </a:pPr>
            <a:endParaRPr lang="en-US" sz="2400" dirty="0"/>
          </a:p>
        </p:txBody>
      </p:sp>
      <p:sp>
        <p:nvSpPr>
          <p:cNvPr id="6" name="Slide Number Placeholder 5"/>
          <p:cNvSpPr>
            <a:spLocks noGrp="1"/>
          </p:cNvSpPr>
          <p:nvPr>
            <p:ph type="sldNum" sz="quarter" idx="12"/>
          </p:nvPr>
        </p:nvSpPr>
        <p:spPr/>
        <p:txBody>
          <a:bodyPr/>
          <a:lstStyle/>
          <a:p>
            <a:fld id="{138BED82-0599-4C68-B7B4-B6F4018D678C}" type="slidenum">
              <a:rPr lang="en-US" smtClean="0"/>
              <a:t>5</a:t>
            </a:fld>
            <a:endParaRPr lang="en-US"/>
          </a:p>
        </p:txBody>
      </p:sp>
      <p:cxnSp>
        <p:nvCxnSpPr>
          <p:cNvPr id="11" name="Straight Arrow Connector 10"/>
          <p:cNvCxnSpPr/>
          <p:nvPr/>
        </p:nvCxnSpPr>
        <p:spPr>
          <a:xfrm flipV="1">
            <a:off x="2615890" y="3054576"/>
            <a:ext cx="2301798" cy="2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615890" y="1862254"/>
            <a:ext cx="2335251" cy="3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936381" y="3857706"/>
            <a:ext cx="981307" cy="6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204010" y="4761571"/>
            <a:ext cx="747131" cy="131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053468" y="5561830"/>
            <a:ext cx="897673" cy="13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4037474"/>
      </p:ext>
    </p:extLst>
  </p:cSld>
  <p:clrMapOvr>
    <a:masterClrMapping/>
  </p:clrMapOvr>
  <mc:AlternateContent xmlns:mc="http://schemas.openxmlformats.org/markup-compatibility/2006" xmlns:p14="http://schemas.microsoft.com/office/powerpoint/2010/main">
    <mc:Choice Requires="p14">
      <p:transition spd="slow" p14:dur="2000" advTm="2162"/>
    </mc:Choice>
    <mc:Fallback xmlns="">
      <p:transition spd="slow" advTm="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75CA-FBBE-35CB-7E89-8C82E6DE7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B142C-7009-EA8C-F213-15F4E5812947}"/>
              </a:ext>
            </a:extLst>
          </p:cNvPr>
          <p:cNvSpPr>
            <a:spLocks noGrp="1"/>
          </p:cNvSpPr>
          <p:nvPr>
            <p:ph type="ctrTitle"/>
          </p:nvPr>
        </p:nvSpPr>
        <p:spPr>
          <a:xfrm>
            <a:off x="185984" y="254431"/>
            <a:ext cx="11820032" cy="1010145"/>
          </a:xfrm>
        </p:spPr>
        <p:txBody>
          <a:bodyPr>
            <a:noAutofit/>
          </a:bodyPr>
          <a:lstStyle/>
          <a:p>
            <a:r>
              <a:rPr lang="en-US" sz="4400" u="sng" dirty="0"/>
              <a:t>What </a:t>
            </a:r>
            <a:r>
              <a:rPr lang="en-US" sz="4400" u="sng" dirty="0" smtClean="0"/>
              <a:t>area is designated as the shelter?</a:t>
            </a:r>
            <a:endParaRPr lang="en-US" sz="4400" u="sng" dirty="0"/>
          </a:p>
        </p:txBody>
      </p:sp>
      <p:pic>
        <p:nvPicPr>
          <p:cNvPr id="26" name="Picture 25">
            <a:extLst>
              <a:ext uri="{FF2B5EF4-FFF2-40B4-BE49-F238E27FC236}">
                <a16:creationId xmlns:a16="http://schemas.microsoft.com/office/drawing/2014/main" id="{D086499E-A366-88F0-E347-4D3CA308F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929" y="1769019"/>
            <a:ext cx="3301403" cy="2476052"/>
          </a:xfrm>
          <a:prstGeom prst="rect">
            <a:avLst/>
          </a:prstGeom>
        </p:spPr>
      </p:pic>
      <p:sp>
        <p:nvSpPr>
          <p:cNvPr id="29" name="Rectangle 1031">
            <a:extLst>
              <a:ext uri="{FF2B5EF4-FFF2-40B4-BE49-F238E27FC236}">
                <a16:creationId xmlns:a16="http://schemas.microsoft.com/office/drawing/2014/main" id="{E55D7532-2A4B-7E2F-633F-4263235A2D68}"/>
              </a:ext>
            </a:extLst>
          </p:cNvPr>
          <p:cNvSpPr>
            <a:spLocks noChangeArrowheads="1"/>
          </p:cNvSpPr>
          <p:nvPr/>
        </p:nvSpPr>
        <p:spPr bwMode="auto">
          <a:xfrm>
            <a:off x="979546" y="1337478"/>
            <a:ext cx="224155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b="1" dirty="0" smtClean="0">
                <a:latin typeface="Arial" pitchFamily="34" charset="0"/>
              </a:rPr>
              <a:t> </a:t>
            </a:r>
            <a:endParaRPr lang="en-US" b="1" dirty="0">
              <a:latin typeface="Arial" pitchFamily="34" charset="0"/>
            </a:endParaRPr>
          </a:p>
        </p:txBody>
      </p:sp>
      <p:pic>
        <p:nvPicPr>
          <p:cNvPr id="6" name="Picture 5">
            <a:extLst>
              <a:ext uri="{FF2B5EF4-FFF2-40B4-BE49-F238E27FC236}">
                <a16:creationId xmlns:a16="http://schemas.microsoft.com/office/drawing/2014/main" id="{A6BABBF7-86E4-82BC-91E8-764FD354FB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9729" y="3850955"/>
            <a:ext cx="3105448" cy="2329086"/>
          </a:xfrm>
          <a:prstGeom prst="rect">
            <a:avLst/>
          </a:prstGeom>
        </p:spPr>
      </p:pic>
      <p:pic>
        <p:nvPicPr>
          <p:cNvPr id="8" name="Picture 7">
            <a:extLst>
              <a:ext uri="{FF2B5EF4-FFF2-40B4-BE49-F238E27FC236}">
                <a16:creationId xmlns:a16="http://schemas.microsoft.com/office/drawing/2014/main" id="{4C1DE4CE-CB90-07E5-320C-50EA1A7081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573" y="1907647"/>
            <a:ext cx="3301403" cy="2410325"/>
          </a:xfrm>
          <a:prstGeom prst="rect">
            <a:avLst/>
          </a:prstGeom>
        </p:spPr>
      </p:pic>
      <p:pic>
        <p:nvPicPr>
          <p:cNvPr id="10" name="Picture 9">
            <a:extLst>
              <a:ext uri="{FF2B5EF4-FFF2-40B4-BE49-F238E27FC236}">
                <a16:creationId xmlns:a16="http://schemas.microsoft.com/office/drawing/2014/main" id="{2E59A4CA-C8BB-38A4-5F85-577C75E781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2789" y="4421041"/>
            <a:ext cx="2332373" cy="2137529"/>
          </a:xfrm>
          <a:prstGeom prst="rect">
            <a:avLst/>
          </a:prstGeom>
        </p:spPr>
      </p:pic>
      <p:pic>
        <p:nvPicPr>
          <p:cNvPr id="12" name="Picture 11">
            <a:extLst>
              <a:ext uri="{FF2B5EF4-FFF2-40B4-BE49-F238E27FC236}">
                <a16:creationId xmlns:a16="http://schemas.microsoft.com/office/drawing/2014/main" id="{AC2A761C-507B-FE9E-DC73-4E9C1FEBF7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218" y="1647574"/>
            <a:ext cx="2850037" cy="2274703"/>
          </a:xfrm>
          <a:prstGeom prst="rect">
            <a:avLst/>
          </a:prstGeom>
        </p:spPr>
      </p:pic>
      <p:pic>
        <p:nvPicPr>
          <p:cNvPr id="5" name="Picture 4">
            <a:extLst>
              <a:ext uri="{FF2B5EF4-FFF2-40B4-BE49-F238E27FC236}">
                <a16:creationId xmlns:a16="http://schemas.microsoft.com/office/drawing/2014/main" id="{B6C1B288-9072-6B15-8760-FAC6A5A776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8455319" y="4566020"/>
            <a:ext cx="2091482" cy="1801524"/>
          </a:xfrm>
          <a:prstGeom prst="rect">
            <a:avLst/>
          </a:prstGeom>
        </p:spPr>
      </p:pic>
      <p:sp>
        <p:nvSpPr>
          <p:cNvPr id="15" name="Title 1">
            <a:extLst>
              <a:ext uri="{FF2B5EF4-FFF2-40B4-BE49-F238E27FC236}">
                <a16:creationId xmlns:a16="http://schemas.microsoft.com/office/drawing/2014/main" id="{CA4AFB7C-BBAA-2756-3E56-05BD4096B70C}"/>
              </a:ext>
            </a:extLst>
          </p:cNvPr>
          <p:cNvSpPr txBox="1">
            <a:spLocks/>
          </p:cNvSpPr>
          <p:nvPr/>
        </p:nvSpPr>
        <p:spPr>
          <a:xfrm>
            <a:off x="9159254" y="1647574"/>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rPr>
              <a:t> </a:t>
            </a:r>
            <a:r>
              <a:rPr lang="en-US" sz="2400" b="1" dirty="0" smtClean="0">
                <a:solidFill>
                  <a:srgbClr val="FF0000"/>
                </a:solidFill>
              </a:rPr>
              <a:t>Classroom</a:t>
            </a:r>
            <a:endParaRPr lang="en-US" sz="2400" b="1" dirty="0">
              <a:solidFill>
                <a:srgbClr val="FF0000"/>
              </a:solidFill>
            </a:endParaRPr>
          </a:p>
        </p:txBody>
      </p:sp>
      <p:sp>
        <p:nvSpPr>
          <p:cNvPr id="16" name="Title 1">
            <a:extLst>
              <a:ext uri="{FF2B5EF4-FFF2-40B4-BE49-F238E27FC236}">
                <a16:creationId xmlns:a16="http://schemas.microsoft.com/office/drawing/2014/main" id="{CA4AFB7C-BBAA-2756-3E56-05BD4096B70C}"/>
              </a:ext>
            </a:extLst>
          </p:cNvPr>
          <p:cNvSpPr txBox="1">
            <a:spLocks/>
          </p:cNvSpPr>
          <p:nvPr/>
        </p:nvSpPr>
        <p:spPr>
          <a:xfrm>
            <a:off x="382396" y="1631102"/>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rPr>
              <a:t> </a:t>
            </a:r>
            <a:r>
              <a:rPr lang="en-US" sz="2400" b="1" dirty="0" smtClean="0">
                <a:solidFill>
                  <a:srgbClr val="FF0000"/>
                </a:solidFill>
              </a:rPr>
              <a:t>Gym</a:t>
            </a:r>
            <a:endParaRPr lang="en-US" sz="2400" b="1" dirty="0">
              <a:solidFill>
                <a:srgbClr val="FF0000"/>
              </a:solidFill>
            </a:endParaRPr>
          </a:p>
        </p:txBody>
      </p:sp>
      <p:sp>
        <p:nvSpPr>
          <p:cNvPr id="17" name="Title 1">
            <a:extLst>
              <a:ext uri="{FF2B5EF4-FFF2-40B4-BE49-F238E27FC236}">
                <a16:creationId xmlns:a16="http://schemas.microsoft.com/office/drawing/2014/main" id="{CA4AFB7C-BBAA-2756-3E56-05BD4096B70C}"/>
              </a:ext>
            </a:extLst>
          </p:cNvPr>
          <p:cNvSpPr txBox="1">
            <a:spLocks/>
          </p:cNvSpPr>
          <p:nvPr/>
        </p:nvSpPr>
        <p:spPr>
          <a:xfrm>
            <a:off x="5874513" y="1831422"/>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rPr>
              <a:t> </a:t>
            </a:r>
            <a:r>
              <a:rPr lang="en-US" sz="2400" b="1" dirty="0" smtClean="0">
                <a:solidFill>
                  <a:srgbClr val="FF0000"/>
                </a:solidFill>
              </a:rPr>
              <a:t>Cafeteria</a:t>
            </a:r>
            <a:endParaRPr lang="en-US" sz="2400" b="1" dirty="0">
              <a:solidFill>
                <a:srgbClr val="FF0000"/>
              </a:solidFill>
            </a:endParaRPr>
          </a:p>
        </p:txBody>
      </p:sp>
      <p:sp>
        <p:nvSpPr>
          <p:cNvPr id="18" name="Title 1">
            <a:extLst>
              <a:ext uri="{FF2B5EF4-FFF2-40B4-BE49-F238E27FC236}">
                <a16:creationId xmlns:a16="http://schemas.microsoft.com/office/drawing/2014/main" id="{CA4AFB7C-BBAA-2756-3E56-05BD4096B70C}"/>
              </a:ext>
            </a:extLst>
          </p:cNvPr>
          <p:cNvSpPr txBox="1">
            <a:spLocks/>
          </p:cNvSpPr>
          <p:nvPr/>
        </p:nvSpPr>
        <p:spPr>
          <a:xfrm>
            <a:off x="7783135" y="4458668"/>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rPr>
              <a:t>Bathrooms</a:t>
            </a:r>
            <a:endParaRPr lang="en-US" sz="2400" b="1" dirty="0">
              <a:solidFill>
                <a:srgbClr val="FF0000"/>
              </a:solidFill>
            </a:endParaRPr>
          </a:p>
        </p:txBody>
      </p:sp>
      <p:sp>
        <p:nvSpPr>
          <p:cNvPr id="19" name="Title 1">
            <a:extLst>
              <a:ext uri="{FF2B5EF4-FFF2-40B4-BE49-F238E27FC236}">
                <a16:creationId xmlns:a16="http://schemas.microsoft.com/office/drawing/2014/main" id="{CA4AFB7C-BBAA-2756-3E56-05BD4096B70C}"/>
              </a:ext>
            </a:extLst>
          </p:cNvPr>
          <p:cNvSpPr txBox="1">
            <a:spLocks/>
          </p:cNvSpPr>
          <p:nvPr/>
        </p:nvSpPr>
        <p:spPr>
          <a:xfrm>
            <a:off x="1346667" y="5926367"/>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rgbClr val="FF0000"/>
                </a:solidFill>
              </a:rPr>
              <a:t>Library</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fld id="{138BED82-0599-4C68-B7B4-B6F4018D678C}" type="slidenum">
              <a:rPr lang="en-US" smtClean="0"/>
              <a:t>6</a:t>
            </a:fld>
            <a:endParaRPr lang="en-US"/>
          </a:p>
        </p:txBody>
      </p:sp>
      <p:pic>
        <p:nvPicPr>
          <p:cNvPr id="21" name="Picture 20">
            <a:extLst>
              <a:ext uri="{FF2B5EF4-FFF2-40B4-BE49-F238E27FC236}">
                <a16:creationId xmlns:a16="http://schemas.microsoft.com/office/drawing/2014/main" id="{6EFCD288-39B0-256D-21B2-403B7EF1CB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9700858"/>
      </p:ext>
    </p:extLst>
  </p:cSld>
  <p:clrMapOvr>
    <a:masterClrMapping/>
  </p:clrMapOvr>
  <mc:AlternateContent xmlns:mc="http://schemas.openxmlformats.org/markup-compatibility/2006" xmlns:p14="http://schemas.microsoft.com/office/powerpoint/2010/main">
    <mc:Choice Requires="p14">
      <p:transition spd="slow" p14:dur="2000" advTm="15887"/>
    </mc:Choice>
    <mc:Fallback xmlns="">
      <p:transition spd="slow" advTm="1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05307"/>
            <a:ext cx="11353800" cy="943545"/>
          </a:xfrm>
        </p:spPr>
        <p:txBody>
          <a:bodyPr>
            <a:normAutofit/>
          </a:bodyPr>
          <a:lstStyle/>
          <a:p>
            <a:pPr algn="ctr"/>
            <a:r>
              <a:rPr lang="en-US" u="sng" dirty="0" smtClean="0"/>
              <a:t>What does it power?</a:t>
            </a:r>
            <a:endParaRPr lang="en-US" u="sng" dirty="0"/>
          </a:p>
        </p:txBody>
      </p:sp>
      <p:pic>
        <p:nvPicPr>
          <p:cNvPr id="5122" name="Picture 2" descr="D:\Pictures\PV_school\5-9_12-pics\Pics-9-12\109NIKON\DSCN95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4000" y="1286789"/>
            <a:ext cx="468905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Pictures\PV_school\5-9_12-pics\Pics-9-12\105NIKON\DSCN863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92" t="21587" r="24466" b="12588"/>
          <a:stretch/>
        </p:blipFill>
        <p:spPr bwMode="auto">
          <a:xfrm>
            <a:off x="847252" y="3820393"/>
            <a:ext cx="4334358" cy="2738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School Files\5th Era - UP (Utility Program)\Raymond B Stewart Middle\Photos and Press\Final Photos\IMG_253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90" t="9483" r="8812"/>
          <a:stretch/>
        </p:blipFill>
        <p:spPr bwMode="auto">
          <a:xfrm>
            <a:off x="6266986" y="3820393"/>
            <a:ext cx="3992136" cy="27383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D9C9546-F65B-7DF8-92BA-C24CBB8A763F}"/>
              </a:ext>
            </a:extLst>
          </p:cNvPr>
          <p:cNvSpPr txBox="1">
            <a:spLocks/>
          </p:cNvSpPr>
          <p:nvPr/>
        </p:nvSpPr>
        <p:spPr>
          <a:xfrm>
            <a:off x="1251225" y="4063447"/>
            <a:ext cx="3526412" cy="371522"/>
          </a:xfrm>
          <a:prstGeom prst="rect">
            <a:avLst/>
          </a:prstGeom>
          <a:solidFill>
            <a:schemeClr val="bg2"/>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0000"/>
                </a:solidFill>
              </a:rPr>
              <a:t>Receptacle-outlets with Label </a:t>
            </a:r>
          </a:p>
        </p:txBody>
      </p:sp>
      <p:sp>
        <p:nvSpPr>
          <p:cNvPr id="8" name="Title 1">
            <a:extLst>
              <a:ext uri="{FF2B5EF4-FFF2-40B4-BE49-F238E27FC236}">
                <a16:creationId xmlns:a16="http://schemas.microsoft.com/office/drawing/2014/main" id="{84ED30C3-E637-D03D-85C4-30C118C1539C}"/>
              </a:ext>
            </a:extLst>
          </p:cNvPr>
          <p:cNvSpPr txBox="1">
            <a:spLocks/>
          </p:cNvSpPr>
          <p:nvPr/>
        </p:nvSpPr>
        <p:spPr>
          <a:xfrm>
            <a:off x="3966031" y="3020848"/>
            <a:ext cx="3526412" cy="360704"/>
          </a:xfrm>
          <a:prstGeom prst="rect">
            <a:avLst/>
          </a:prstGeom>
          <a:solidFill>
            <a:schemeClr val="bg2"/>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rPr>
              <a:t> </a:t>
            </a:r>
            <a:r>
              <a:rPr lang="en-US" sz="2400" b="1" dirty="0">
                <a:solidFill>
                  <a:srgbClr val="FF0000"/>
                </a:solidFill>
              </a:rPr>
              <a:t>Light switch with Label </a:t>
            </a:r>
          </a:p>
        </p:txBody>
      </p:sp>
      <p:sp>
        <p:nvSpPr>
          <p:cNvPr id="9" name="Title 1">
            <a:extLst>
              <a:ext uri="{FF2B5EF4-FFF2-40B4-BE49-F238E27FC236}">
                <a16:creationId xmlns:a16="http://schemas.microsoft.com/office/drawing/2014/main" id="{CA4AFB7C-BBAA-2756-3E56-05BD4096B70C}"/>
              </a:ext>
            </a:extLst>
          </p:cNvPr>
          <p:cNvSpPr txBox="1">
            <a:spLocks/>
          </p:cNvSpPr>
          <p:nvPr/>
        </p:nvSpPr>
        <p:spPr>
          <a:xfrm>
            <a:off x="8541197" y="3863127"/>
            <a:ext cx="1717925" cy="400640"/>
          </a:xfrm>
          <a:prstGeom prst="rect">
            <a:avLst/>
          </a:prstGeom>
          <a:solidFill>
            <a:schemeClr val="bg2"/>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0000"/>
                </a:solidFill>
              </a:rPr>
              <a:t> </a:t>
            </a:r>
            <a:r>
              <a:rPr lang="en-US" sz="2400" b="1" dirty="0">
                <a:solidFill>
                  <a:srgbClr val="FF0000"/>
                </a:solidFill>
              </a:rPr>
              <a:t>Light On  </a:t>
            </a:r>
          </a:p>
        </p:txBody>
      </p:sp>
      <p:sp>
        <p:nvSpPr>
          <p:cNvPr id="5" name="Slide Number Placeholder 4"/>
          <p:cNvSpPr>
            <a:spLocks noGrp="1"/>
          </p:cNvSpPr>
          <p:nvPr>
            <p:ph type="sldNum" sz="quarter" idx="12"/>
          </p:nvPr>
        </p:nvSpPr>
        <p:spPr/>
        <p:txBody>
          <a:bodyPr/>
          <a:lstStyle/>
          <a:p>
            <a:fld id="{138BED82-0599-4C68-B7B4-B6F4018D678C}" type="slidenum">
              <a:rPr lang="en-US" smtClean="0"/>
              <a:t>7</a:t>
            </a:fld>
            <a:endParaRPr lang="en-US"/>
          </a:p>
        </p:txBody>
      </p:sp>
      <p:pic>
        <p:nvPicPr>
          <p:cNvPr id="13" name="Picture 12">
            <a:extLst>
              <a:ext uri="{FF2B5EF4-FFF2-40B4-BE49-F238E27FC236}">
                <a16:creationId xmlns:a16="http://schemas.microsoft.com/office/drawing/2014/main" id="{6EFCD288-39B0-256D-21B2-403B7EF1CB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7061391"/>
      </p:ext>
    </p:extLst>
  </p:cSld>
  <p:clrMapOvr>
    <a:masterClrMapping/>
  </p:clrMapOvr>
  <mc:AlternateContent xmlns:mc="http://schemas.openxmlformats.org/markup-compatibility/2006" xmlns:p14="http://schemas.microsoft.com/office/powerpoint/2010/main">
    <mc:Choice Requires="p14">
      <p:transition spd="slow" p14:dur="2000" advTm="51340"/>
    </mc:Choice>
    <mc:Fallback xmlns="">
      <p:transition spd="slow" advTm="5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1687"/>
            <a:ext cx="10515600" cy="1148577"/>
          </a:xfrm>
        </p:spPr>
        <p:txBody>
          <a:bodyPr/>
          <a:lstStyle/>
          <a:p>
            <a:pPr algn="ctr"/>
            <a:r>
              <a:rPr lang="en-US" u="sng" dirty="0" smtClean="0"/>
              <a:t>Important Components</a:t>
            </a:r>
            <a:endParaRPr lang="en-US" u="sng" dirty="0"/>
          </a:p>
        </p:txBody>
      </p:sp>
      <p:sp>
        <p:nvSpPr>
          <p:cNvPr id="5" name="Slide Number Placeholder 4"/>
          <p:cNvSpPr>
            <a:spLocks noGrp="1"/>
          </p:cNvSpPr>
          <p:nvPr>
            <p:ph type="sldNum" sz="quarter" idx="12"/>
          </p:nvPr>
        </p:nvSpPr>
        <p:spPr/>
        <p:txBody>
          <a:bodyPr/>
          <a:lstStyle/>
          <a:p>
            <a:fld id="{138BED82-0599-4C68-B7B4-B6F4018D678C}" type="slidenum">
              <a:rPr lang="en-US" smtClean="0"/>
              <a:t>8</a:t>
            </a:fld>
            <a:endParaRPr lang="en-US"/>
          </a:p>
        </p:txBody>
      </p:sp>
      <p:pic>
        <p:nvPicPr>
          <p:cNvPr id="8" name="Picture 7">
            <a:extLst>
              <a:ext uri="{FF2B5EF4-FFF2-40B4-BE49-F238E27FC236}">
                <a16:creationId xmlns:a16="http://schemas.microsoft.com/office/drawing/2014/main" id="{6EFCD288-39B0-256D-21B2-403B7EF1CB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3494916"/>
      </p:ext>
    </p:extLst>
  </p:cSld>
  <p:clrMapOvr>
    <a:masterClrMapping/>
  </p:clrMapOvr>
  <mc:AlternateContent xmlns:mc="http://schemas.openxmlformats.org/markup-compatibility/2006" xmlns:p14="http://schemas.microsoft.com/office/powerpoint/2010/main">
    <mc:Choice Requires="p14">
      <p:transition spd="slow" p14:dur="2000" advTm="33801"/>
    </mc:Choice>
    <mc:Fallback xmlns="">
      <p:transition spd="slow" advTm="3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2073" t="26039" r="17652"/>
          <a:stretch/>
        </p:blipFill>
        <p:spPr>
          <a:xfrm rot="5400000">
            <a:off x="417282" y="3383032"/>
            <a:ext cx="3264118" cy="2994446"/>
          </a:xfrm>
          <a:prstGeom prst="rect">
            <a:avLst/>
          </a:prstGeom>
        </p:spPr>
      </p:pic>
      <p:sp>
        <p:nvSpPr>
          <p:cNvPr id="11" name="Rectangle 10">
            <a:extLst>
              <a:ext uri="{FF2B5EF4-FFF2-40B4-BE49-F238E27FC236}">
                <a16:creationId xmlns:a16="http://schemas.microsoft.com/office/drawing/2014/main" id="{B63062F7-3AED-508D-3701-9C80A82AC69B}"/>
              </a:ext>
            </a:extLst>
          </p:cNvPr>
          <p:cNvSpPr/>
          <p:nvPr/>
        </p:nvSpPr>
        <p:spPr>
          <a:xfrm>
            <a:off x="1212193" y="2565134"/>
            <a:ext cx="2922112" cy="3559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9100" y="186553"/>
            <a:ext cx="11353800" cy="962299"/>
          </a:xfrm>
        </p:spPr>
        <p:txBody>
          <a:bodyPr>
            <a:normAutofit/>
          </a:bodyPr>
          <a:lstStyle/>
          <a:p>
            <a:r>
              <a:rPr lang="en-US" u="sng" dirty="0"/>
              <a:t>C</a:t>
            </a:r>
            <a:r>
              <a:rPr lang="en-US" u="sng" dirty="0" smtClean="0"/>
              <a:t>ritical </a:t>
            </a:r>
            <a:r>
              <a:rPr lang="en-US" u="sng" dirty="0"/>
              <a:t>Emergency Load </a:t>
            </a:r>
            <a:r>
              <a:rPr lang="en-US" u="sng" dirty="0" smtClean="0"/>
              <a:t>Panel</a:t>
            </a:r>
            <a:endParaRPr lang="en-US" u="sng" dirty="0"/>
          </a:p>
        </p:txBody>
      </p:sp>
      <p:sp>
        <p:nvSpPr>
          <p:cNvPr id="7" name="Title 1">
            <a:extLst>
              <a:ext uri="{FF2B5EF4-FFF2-40B4-BE49-F238E27FC236}">
                <a16:creationId xmlns:a16="http://schemas.microsoft.com/office/drawing/2014/main" id="{0D9C9546-F65B-7DF8-92BA-C24CBB8A763F}"/>
              </a:ext>
            </a:extLst>
          </p:cNvPr>
          <p:cNvSpPr txBox="1">
            <a:spLocks/>
          </p:cNvSpPr>
          <p:nvPr/>
        </p:nvSpPr>
        <p:spPr>
          <a:xfrm>
            <a:off x="1223962" y="3314252"/>
            <a:ext cx="2987328" cy="319026"/>
          </a:xfrm>
          <a:prstGeom prst="rect">
            <a:avLst/>
          </a:prstGeom>
          <a:solidFill>
            <a:schemeClr val="bg2"/>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0000"/>
                </a:solidFill>
              </a:rPr>
              <a:t>Receptacle-outlets with Label </a:t>
            </a:r>
          </a:p>
        </p:txBody>
      </p:sp>
      <p:pic>
        <p:nvPicPr>
          <p:cNvPr id="17" name="Content Placeholder 3">
            <a:extLst>
              <a:ext uri="{FF2B5EF4-FFF2-40B4-BE49-F238E27FC236}">
                <a16:creationId xmlns:a16="http://schemas.microsoft.com/office/drawing/2014/main" id="{1404E105-AB53-B8E0-FD9F-6EEE8B724B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65" t="12149" r="7416" b="7988"/>
          <a:stretch/>
        </p:blipFill>
        <p:spPr>
          <a:xfrm>
            <a:off x="947853" y="1170878"/>
            <a:ext cx="3300761" cy="2442117"/>
          </a:xfrm>
          <a:prstGeom prst="rect">
            <a:avLst/>
          </a:prstGeom>
        </p:spPr>
      </p:pic>
      <p:sp>
        <p:nvSpPr>
          <p:cNvPr id="18" name="Frame 17">
            <a:extLst>
              <a:ext uri="{FF2B5EF4-FFF2-40B4-BE49-F238E27FC236}">
                <a16:creationId xmlns:a16="http://schemas.microsoft.com/office/drawing/2014/main" id="{E56005BF-1D8B-D88F-F01E-AF75533EC7B1}"/>
              </a:ext>
            </a:extLst>
          </p:cNvPr>
          <p:cNvSpPr/>
          <p:nvPr/>
        </p:nvSpPr>
        <p:spPr>
          <a:xfrm>
            <a:off x="3018545" y="1465277"/>
            <a:ext cx="1344629" cy="1786748"/>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W:\School Files\4th Era - E-Shelters\AbessParkElementary\Photos and Press\AbessPhotos\DSCN12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9713" y="1143759"/>
            <a:ext cx="4221354" cy="22940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F89ECEF-675D-6FEB-658A-18E3B198C0C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27" b="12963"/>
          <a:stretch/>
        </p:blipFill>
        <p:spPr>
          <a:xfrm rot="5400000">
            <a:off x="7245262" y="1463842"/>
            <a:ext cx="3617610" cy="2920175"/>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9187" t="7042" r="5121" b="11972"/>
          <a:stretch/>
        </p:blipFill>
        <p:spPr>
          <a:xfrm rot="5400000">
            <a:off x="3993717" y="3593595"/>
            <a:ext cx="3246325" cy="2638358"/>
          </a:xfrm>
          <a:prstGeom prst="rect">
            <a:avLst/>
          </a:prstGeom>
        </p:spPr>
      </p:pic>
      <p:pic>
        <p:nvPicPr>
          <p:cNvPr id="19" name="Picture 18">
            <a:extLst>
              <a:ext uri="{FF2B5EF4-FFF2-40B4-BE49-F238E27FC236}">
                <a16:creationId xmlns:a16="http://schemas.microsoft.com/office/drawing/2014/main" id="{2849F077-E018-8F3F-E362-CD6E01C6E8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5106" y="3873173"/>
            <a:ext cx="3729249" cy="2358034"/>
          </a:xfrm>
          <a:prstGeom prst="rect">
            <a:avLst/>
          </a:prstGeom>
        </p:spPr>
      </p:pic>
      <p:sp>
        <p:nvSpPr>
          <p:cNvPr id="25" name="Frame 24">
            <a:extLst>
              <a:ext uri="{FF2B5EF4-FFF2-40B4-BE49-F238E27FC236}">
                <a16:creationId xmlns:a16="http://schemas.microsoft.com/office/drawing/2014/main" id="{E56005BF-1D8B-D88F-F01E-AF75533EC7B1}"/>
              </a:ext>
            </a:extLst>
          </p:cNvPr>
          <p:cNvSpPr/>
          <p:nvPr/>
        </p:nvSpPr>
        <p:spPr>
          <a:xfrm>
            <a:off x="7724055" y="869794"/>
            <a:ext cx="2719211" cy="2878236"/>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ame 25">
            <a:extLst>
              <a:ext uri="{FF2B5EF4-FFF2-40B4-BE49-F238E27FC236}">
                <a16:creationId xmlns:a16="http://schemas.microsoft.com/office/drawing/2014/main" id="{E56005BF-1D8B-D88F-F01E-AF75533EC7B1}"/>
              </a:ext>
            </a:extLst>
          </p:cNvPr>
          <p:cNvSpPr/>
          <p:nvPr/>
        </p:nvSpPr>
        <p:spPr>
          <a:xfrm>
            <a:off x="1050424" y="1109568"/>
            <a:ext cx="1265839" cy="2430919"/>
          </a:xfrm>
          <a:prstGeom prst="fram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ame 26">
            <a:extLst>
              <a:ext uri="{FF2B5EF4-FFF2-40B4-BE49-F238E27FC236}">
                <a16:creationId xmlns:a16="http://schemas.microsoft.com/office/drawing/2014/main" id="{E56005BF-1D8B-D88F-F01E-AF75533EC7B1}"/>
              </a:ext>
            </a:extLst>
          </p:cNvPr>
          <p:cNvSpPr/>
          <p:nvPr/>
        </p:nvSpPr>
        <p:spPr>
          <a:xfrm>
            <a:off x="4674526" y="1141356"/>
            <a:ext cx="1344629" cy="1786748"/>
          </a:xfrm>
          <a:prstGeom prst="fram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ame 27">
            <a:extLst>
              <a:ext uri="{FF2B5EF4-FFF2-40B4-BE49-F238E27FC236}">
                <a16:creationId xmlns:a16="http://schemas.microsoft.com/office/drawing/2014/main" id="{E56005BF-1D8B-D88F-F01E-AF75533EC7B1}"/>
              </a:ext>
            </a:extLst>
          </p:cNvPr>
          <p:cNvSpPr/>
          <p:nvPr/>
        </p:nvSpPr>
        <p:spPr>
          <a:xfrm>
            <a:off x="4840294" y="3473764"/>
            <a:ext cx="1344629" cy="2837825"/>
          </a:xfrm>
          <a:prstGeom prst="fram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ame 22">
            <a:extLst>
              <a:ext uri="{FF2B5EF4-FFF2-40B4-BE49-F238E27FC236}">
                <a16:creationId xmlns:a16="http://schemas.microsoft.com/office/drawing/2014/main" id="{E56005BF-1D8B-D88F-F01E-AF75533EC7B1}"/>
              </a:ext>
            </a:extLst>
          </p:cNvPr>
          <p:cNvSpPr/>
          <p:nvPr/>
        </p:nvSpPr>
        <p:spPr>
          <a:xfrm>
            <a:off x="5885779" y="1134305"/>
            <a:ext cx="1089222" cy="1786748"/>
          </a:xfrm>
          <a:prstGeom prst="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ame 28">
            <a:extLst>
              <a:ext uri="{FF2B5EF4-FFF2-40B4-BE49-F238E27FC236}">
                <a16:creationId xmlns:a16="http://schemas.microsoft.com/office/drawing/2014/main" id="{E56005BF-1D8B-D88F-F01E-AF75533EC7B1}"/>
              </a:ext>
            </a:extLst>
          </p:cNvPr>
          <p:cNvSpPr/>
          <p:nvPr/>
        </p:nvSpPr>
        <p:spPr>
          <a:xfrm>
            <a:off x="1541404" y="3857272"/>
            <a:ext cx="1226721" cy="2643674"/>
          </a:xfrm>
          <a:prstGeom prst="fram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p:cNvSpPr>
            <a:spLocks noGrp="1"/>
          </p:cNvSpPr>
          <p:nvPr>
            <p:ph type="sldNum" sz="quarter" idx="12"/>
          </p:nvPr>
        </p:nvSpPr>
        <p:spPr/>
        <p:txBody>
          <a:bodyPr/>
          <a:lstStyle/>
          <a:p>
            <a:fld id="{138BED82-0599-4C68-B7B4-B6F4018D678C}" type="slidenum">
              <a:rPr lang="en-US" smtClean="0"/>
              <a:t>9</a:t>
            </a:fld>
            <a:endParaRPr lang="en-US"/>
          </a:p>
        </p:txBody>
      </p:sp>
      <p:pic>
        <p:nvPicPr>
          <p:cNvPr id="22" name="Picture 21">
            <a:extLst>
              <a:ext uri="{FF2B5EF4-FFF2-40B4-BE49-F238E27FC236}">
                <a16:creationId xmlns:a16="http://schemas.microsoft.com/office/drawing/2014/main" id="{6EFCD288-39B0-256D-21B2-403B7EF1CB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1932" y="517525"/>
            <a:ext cx="961870" cy="96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1785194"/>
      </p:ext>
    </p:extLst>
  </p:cSld>
  <p:clrMapOvr>
    <a:masterClrMapping/>
  </p:clrMapOvr>
  <mc:AlternateContent xmlns:mc="http://schemas.openxmlformats.org/markup-compatibility/2006" xmlns:p14="http://schemas.microsoft.com/office/powerpoint/2010/main">
    <mc:Choice Requires="p14">
      <p:transition spd="slow" p14:dur="2000" advTm="78489"/>
    </mc:Choice>
    <mc:Fallback xmlns="">
      <p:transition spd="slow" advTm="7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3198</Words>
  <Application>Microsoft Office PowerPoint</Application>
  <PresentationFormat>Widescreen</PresentationFormat>
  <Paragraphs>365</Paragraphs>
  <Slides>33</Slides>
  <Notes>30</Notes>
  <HiddenSlides>0</HiddenSlides>
  <MMClips>33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Calibri Light</vt:lpstr>
      <vt:lpstr>Office Theme</vt:lpstr>
      <vt:lpstr>Clip</vt:lpstr>
      <vt:lpstr>Troubleshooting Guide</vt:lpstr>
      <vt:lpstr>Contents</vt:lpstr>
      <vt:lpstr> Important Information Before Starting</vt:lpstr>
      <vt:lpstr>Vocabulary</vt:lpstr>
      <vt:lpstr>Vocabulary</vt:lpstr>
      <vt:lpstr>What area is designated as the shelter?</vt:lpstr>
      <vt:lpstr>What does it power?</vt:lpstr>
      <vt:lpstr>Important Components</vt:lpstr>
      <vt:lpstr>Critical Emergency Load Panel</vt:lpstr>
      <vt:lpstr>PV Systems</vt:lpstr>
      <vt:lpstr>Checking the Power</vt:lpstr>
      <vt:lpstr>No Power</vt:lpstr>
      <vt:lpstr>Power On</vt:lpstr>
      <vt:lpstr>PowerPoint Presentation</vt:lpstr>
      <vt:lpstr>Bypassing the System</vt:lpstr>
      <vt:lpstr>Bypass Switch is located with the BOS</vt:lpstr>
      <vt:lpstr>Getting to the PV System</vt:lpstr>
      <vt:lpstr>Where are the BOS components housed?</vt:lpstr>
      <vt:lpstr>Enclosure</vt:lpstr>
      <vt:lpstr>Enclosure (BOS)</vt:lpstr>
      <vt:lpstr>Enclosure (BOS)</vt:lpstr>
      <vt:lpstr>Shed (BOS)</vt:lpstr>
      <vt:lpstr>Shed (BOS)</vt:lpstr>
      <vt:lpstr>Activating Bypass Switch</vt:lpstr>
      <vt:lpstr>Activating the Bypass Switch </vt:lpstr>
      <vt:lpstr>Activating the Bypass</vt:lpstr>
      <vt:lpstr>Finishing Up</vt:lpstr>
      <vt:lpstr>Finishing Up (Enclosure)</vt:lpstr>
      <vt:lpstr>Finishing Up (Shed)</vt:lpstr>
      <vt:lpstr>Check the Load</vt:lpstr>
      <vt:lpstr>Check the Load</vt:lpstr>
      <vt:lpstr>Inspect and verify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Troubleshoot Guide</dc:title>
  <dc:creator>Luis Bolanos</dc:creator>
  <cp:lastModifiedBy>User</cp:lastModifiedBy>
  <cp:revision>85</cp:revision>
  <dcterms:created xsi:type="dcterms:W3CDTF">2024-06-26T14:35:14Z</dcterms:created>
  <dcterms:modified xsi:type="dcterms:W3CDTF">2024-06-28T19:58:54Z</dcterms:modified>
</cp:coreProperties>
</file>